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6" r:id="rId1"/>
  </p:sldMasterIdLst>
  <p:notesMasterIdLst>
    <p:notesMasterId r:id="rId17"/>
  </p:notesMasterIdLst>
  <p:handoutMasterIdLst>
    <p:handoutMasterId r:id="rId18"/>
  </p:handoutMasterIdLst>
  <p:sldIdLst>
    <p:sldId id="258" r:id="rId2"/>
    <p:sldId id="268" r:id="rId3"/>
    <p:sldId id="269" r:id="rId4"/>
    <p:sldId id="287" r:id="rId5"/>
    <p:sldId id="286" r:id="rId6"/>
    <p:sldId id="291" r:id="rId7"/>
    <p:sldId id="276" r:id="rId8"/>
    <p:sldId id="270" r:id="rId9"/>
    <p:sldId id="271" r:id="rId10"/>
    <p:sldId id="261" r:id="rId11"/>
    <p:sldId id="262" r:id="rId12"/>
    <p:sldId id="272" r:id="rId13"/>
    <p:sldId id="273" r:id="rId14"/>
    <p:sldId id="274" r:id="rId15"/>
    <p:sldId id="277" r:id="rId16"/>
  </p:sldIdLst>
  <p:sldSz cx="12192000" cy="6858000"/>
  <p:notesSz cx="6858000" cy="9144000"/>
  <p:embeddedFontLst>
    <p:embeddedFont>
      <p:font typeface="BPreplay" panose="02000503000000020004" charset="0"/>
      <p:regular r:id="rId19"/>
      <p:bold r:id="rId20"/>
      <p:italic r:id="rId21"/>
      <p:boldItalic r:id="rId22"/>
    </p:embeddedFont>
    <p:embeddedFont>
      <p:font typeface="Sassoon Infant Rg" panose="02000503030000020003" charset="0"/>
      <p:regular r:id="rId23"/>
      <p:bold r:id="rId24"/>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4" pos="423" userDrawn="1">
          <p15:clr>
            <a:srgbClr val="A4A3A4"/>
          </p15:clr>
        </p15:guide>
        <p15:guide id="5" orient="horz" pos="3997" userDrawn="1">
          <p15:clr>
            <a:srgbClr val="A4A3A4"/>
          </p15:clr>
        </p15:guide>
        <p15:guide id="6" pos="7257" userDrawn="1">
          <p15:clr>
            <a:srgbClr val="A4A3A4"/>
          </p15:clr>
        </p15:guide>
        <p15:guide id="7" orient="horz" pos="323" userDrawn="1">
          <p15:clr>
            <a:srgbClr val="A4A3A4"/>
          </p15:clr>
        </p15:guide>
        <p15:guide id="8" pos="635" userDrawn="1">
          <p15:clr>
            <a:srgbClr val="A4A3A4"/>
          </p15:clr>
        </p15:guide>
        <p15:guide id="9" orient="horz" pos="459" userDrawn="1">
          <p15:clr>
            <a:srgbClr val="A4A3A4"/>
          </p15:clr>
        </p15:guide>
        <p15:guide id="10" orient="horz" pos="3838" userDrawn="1">
          <p15:clr>
            <a:srgbClr val="A4A3A4"/>
          </p15:clr>
        </p15:guide>
        <p15:guide id="11" pos="7045"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FDFD"/>
    <a:srgbClr val="80C1EB"/>
    <a:srgbClr val="ACDDFC"/>
    <a:srgbClr val="21A6F9"/>
    <a:srgbClr val="1C1C1C"/>
    <a:srgbClr val="2898A8"/>
    <a:srgbClr val="FEFBDA"/>
    <a:srgbClr val="FFFFE1"/>
    <a:srgbClr val="AD8CC0"/>
    <a:srgbClr val="9901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BDF7AE0-E003-41D3-817A-CDA23A285D3F}" v="3" dt="2026-05-22T09:46:31.5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189" autoAdjust="0"/>
    <p:restoredTop sz="94660"/>
  </p:normalViewPr>
  <p:slideViewPr>
    <p:cSldViewPr snapToGrid="0" showGuides="1">
      <p:cViewPr varScale="1">
        <p:scale>
          <a:sx n="82" d="100"/>
          <a:sy n="82" d="100"/>
        </p:scale>
        <p:origin x="619" y="72"/>
      </p:cViewPr>
      <p:guideLst>
        <p:guide orient="horz" pos="2160"/>
        <p:guide pos="3840"/>
        <p:guide pos="423"/>
        <p:guide orient="horz" pos="3997"/>
        <p:guide pos="7257"/>
        <p:guide orient="horz" pos="323"/>
        <p:guide pos="635"/>
        <p:guide orient="horz" pos="459"/>
        <p:guide orient="horz" pos="3838"/>
        <p:guide pos="7045"/>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22/05/2026</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22/05/2026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5/22/2026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171970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5/22/2026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
        <p:nvSpPr>
          <p:cNvPr id="7" name="Rounded Rectangle 4">
            <a:extLst>
              <a:ext uri="{FF2B5EF4-FFF2-40B4-BE49-F238E27FC236}">
                <a16:creationId xmlns:a16="http://schemas.microsoft.com/office/drawing/2014/main" id="{22AD6B8D-E7C7-AB0A-752B-CFA1DA8A2905}"/>
              </a:ext>
            </a:extLst>
          </p:cNvPr>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8" name="Picture 14">
            <a:extLst>
              <a:ext uri="{FF2B5EF4-FFF2-40B4-BE49-F238E27FC236}">
                <a16:creationId xmlns:a16="http://schemas.microsoft.com/office/drawing/2014/main" id="{02F650FE-2FA0-5149-7ADD-B53467A9894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1316258" y="6701546"/>
            <a:ext cx="779743"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550417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5/22/2026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95509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dirty="0"/>
              <a:t>5/22/2026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0333852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dirty="0"/>
              <a:t>5/22/2026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9476459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dirty="0"/>
              <a:t>5/22/2026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0703956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5/22/2026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032925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5/22/2026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755540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5/22/2026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014406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5/22/2026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1626507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5/22/2026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5217150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941119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p:nvPr>
        </p:nvSpPr>
        <p:spPr>
          <a:xfrm>
            <a:off x="609598" y="1513946"/>
            <a:ext cx="10960100" cy="4882093"/>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1316258" y="6701546"/>
            <a:ext cx="779743"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609598" y="478895"/>
            <a:ext cx="10960100" cy="994306"/>
          </a:xfrm>
        </p:spPr>
        <p:txBody>
          <a:bodyPr>
            <a:noAutofit/>
          </a:bodyPr>
          <a:lstStyle/>
          <a:p>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1316258" y="6701546"/>
            <a:ext cx="779743"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609598" y="478895"/>
            <a:ext cx="10960100" cy="994306"/>
          </a:xfrm>
        </p:spPr>
        <p:txBody>
          <a:bodyPr>
            <a:noAutofit/>
          </a:bodyPr>
          <a:lstStyle/>
          <a:p>
            <a:endParaRPr lang="en-GB" dirty="0"/>
          </a:p>
        </p:txBody>
      </p:sp>
      <p:sp>
        <p:nvSpPr>
          <p:cNvPr id="7" name="Rectangle 6"/>
          <p:cNvSpPr/>
          <p:nvPr userDrawn="1"/>
        </p:nvSpPr>
        <p:spPr>
          <a:xfrm>
            <a:off x="1007534" y="1513944"/>
            <a:ext cx="10176933" cy="457888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sz="1800">
              <a:solidFill>
                <a:srgbClr val="FFFFFF"/>
              </a:solidFill>
            </a:endParaRPr>
          </a:p>
        </p:txBody>
      </p:sp>
      <p:grpSp>
        <p:nvGrpSpPr>
          <p:cNvPr id="2" name="Group 1"/>
          <p:cNvGrpSpPr/>
          <p:nvPr userDrawn="1"/>
        </p:nvGrpSpPr>
        <p:grpSpPr>
          <a:xfrm>
            <a:off x="5336981" y="1721798"/>
            <a:ext cx="5585432" cy="4163173"/>
            <a:chOff x="4002736" y="1701428"/>
            <a:chExt cx="4189074" cy="4163173"/>
          </a:xfrm>
        </p:grpSpPr>
        <p:sp>
          <p:nvSpPr>
            <p:cNvPr id="9" name="Oval 8"/>
            <p:cNvSpPr/>
            <p:nvPr userDrawn="1"/>
          </p:nvSpPr>
          <p:spPr bwMode="auto">
            <a:xfrm>
              <a:off x="4002736" y="1735515"/>
              <a:ext cx="1998662"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1800" dirty="0">
                  <a:solidFill>
                    <a:schemeClr val="tx1"/>
                  </a:solidFill>
                </a:rPr>
                <a:t>Insert text or illustrations here.</a:t>
              </a:r>
            </a:p>
          </p:txBody>
        </p:sp>
        <p:sp>
          <p:nvSpPr>
            <p:cNvPr id="11" name="Oval 10"/>
            <p:cNvSpPr/>
            <p:nvPr userDrawn="1"/>
          </p:nvSpPr>
          <p:spPr bwMode="auto">
            <a:xfrm>
              <a:off x="6193147" y="1701428"/>
              <a:ext cx="1998663"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1800" dirty="0">
                  <a:solidFill>
                    <a:schemeClr val="tx1"/>
                  </a:solidFill>
                </a:rPr>
                <a:t>Insert text or illustrations here.</a:t>
              </a:r>
            </a:p>
          </p:txBody>
        </p:sp>
        <p:sp>
          <p:nvSpPr>
            <p:cNvPr id="12" name="Oval 11"/>
            <p:cNvSpPr/>
            <p:nvPr userDrawn="1"/>
          </p:nvSpPr>
          <p:spPr bwMode="auto">
            <a:xfrm>
              <a:off x="6193147" y="3860054"/>
              <a:ext cx="1997075"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1800" dirty="0">
                  <a:solidFill>
                    <a:schemeClr val="tx1"/>
                  </a:solidFill>
                </a:rPr>
                <a:t>Insert text or illustrations here.</a:t>
              </a:r>
            </a:p>
          </p:txBody>
        </p:sp>
        <p:sp>
          <p:nvSpPr>
            <p:cNvPr id="13" name="Oval 12"/>
            <p:cNvSpPr/>
            <p:nvPr userDrawn="1"/>
          </p:nvSpPr>
          <p:spPr bwMode="auto">
            <a:xfrm>
              <a:off x="4002736" y="3865939"/>
              <a:ext cx="1998663"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1800" dirty="0">
                  <a:solidFill>
                    <a:schemeClr val="tx1"/>
                  </a:solidFill>
                </a:rPr>
                <a:t>Insert text or illustrations here.</a:t>
              </a:r>
            </a:p>
          </p:txBody>
        </p:sp>
      </p:grpSp>
      <p:sp>
        <p:nvSpPr>
          <p:cNvPr id="14" name="Content Placeholder 2"/>
          <p:cNvSpPr>
            <a:spLocks noGrp="1"/>
          </p:cNvSpPr>
          <p:nvPr userDrawn="1">
            <p:ph idx="1" hasCustomPrompt="1"/>
          </p:nvPr>
        </p:nvSpPr>
        <p:spPr>
          <a:xfrm>
            <a:off x="1007534" y="1513944"/>
            <a:ext cx="4065277"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or illustrations here.</a:t>
            </a:r>
          </a:p>
        </p:txBody>
      </p:sp>
    </p:spTree>
    <p:extLst>
      <p:ext uri="{BB962C8B-B14F-4D97-AF65-F5344CB8AC3E}">
        <p14:creationId xmlns:p14="http://schemas.microsoft.com/office/powerpoint/2010/main" val="2687576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1316258" y="6701546"/>
            <a:ext cx="779743"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609598" y="478895"/>
            <a:ext cx="10960100" cy="994306"/>
          </a:xfrm>
        </p:spPr>
        <p:txBody>
          <a:bodyPr>
            <a:noAutofit/>
          </a:bodyPr>
          <a:lstStyle/>
          <a:p>
            <a:endParaRPr lang="en-GB" dirty="0"/>
          </a:p>
        </p:txBody>
      </p:sp>
      <p:sp>
        <p:nvSpPr>
          <p:cNvPr id="6" name="Rectangle 5"/>
          <p:cNvSpPr/>
          <p:nvPr userDrawn="1"/>
        </p:nvSpPr>
        <p:spPr>
          <a:xfrm>
            <a:off x="6213644" y="1513945"/>
            <a:ext cx="4922141" cy="457888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sz="1800" dirty="0">
                <a:solidFill>
                  <a:schemeClr val="tx1"/>
                </a:solidFill>
              </a:rPr>
              <a:t>Insert</a:t>
            </a:r>
            <a:r>
              <a:rPr lang="en-GB" sz="1800" baseline="0" dirty="0">
                <a:solidFill>
                  <a:schemeClr val="tx1"/>
                </a:solidFill>
              </a:rPr>
              <a:t> text or illustrations here.</a:t>
            </a:r>
            <a:endParaRPr lang="en-GB" sz="1800" dirty="0">
              <a:solidFill>
                <a:schemeClr val="tx1"/>
              </a:solidFill>
            </a:endParaRPr>
          </a:p>
        </p:txBody>
      </p:sp>
      <p:sp>
        <p:nvSpPr>
          <p:cNvPr id="9" name="Rectangle 8"/>
          <p:cNvSpPr/>
          <p:nvPr userDrawn="1"/>
        </p:nvSpPr>
        <p:spPr bwMode="auto">
          <a:xfrm>
            <a:off x="1001181" y="1513945"/>
            <a:ext cx="5094820"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sz="1800" dirty="0">
                <a:solidFill>
                  <a:schemeClr val="tx1"/>
                </a:solidFill>
              </a:rPr>
              <a:t>Insert</a:t>
            </a:r>
            <a:r>
              <a:rPr lang="en-GB" sz="1800" baseline="0" dirty="0">
                <a:solidFill>
                  <a:schemeClr val="tx1"/>
                </a:solidFill>
              </a:rPr>
              <a:t> text or illustrations here.</a:t>
            </a:r>
            <a:endParaRPr lang="en-GB" sz="1800" dirty="0">
              <a:solidFill>
                <a:schemeClr val="tx1"/>
              </a:solidFill>
            </a:endParaRPr>
          </a:p>
        </p:txBody>
      </p:sp>
      <p:sp>
        <p:nvSpPr>
          <p:cNvPr id="11" name="Rectangle 10"/>
          <p:cNvSpPr/>
          <p:nvPr userDrawn="1"/>
        </p:nvSpPr>
        <p:spPr bwMode="auto">
          <a:xfrm>
            <a:off x="1001181" y="2678233"/>
            <a:ext cx="5094820"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sz="1800" dirty="0">
                <a:solidFill>
                  <a:schemeClr val="tx1"/>
                </a:solidFill>
              </a:rPr>
              <a:t>Insert</a:t>
            </a:r>
            <a:r>
              <a:rPr lang="en-GB" sz="1800" baseline="0" dirty="0">
                <a:solidFill>
                  <a:schemeClr val="tx1"/>
                </a:solidFill>
              </a:rPr>
              <a:t> text or illustrations here.</a:t>
            </a:r>
            <a:endParaRPr lang="en-GB" sz="1800" dirty="0">
              <a:solidFill>
                <a:schemeClr val="tx1"/>
              </a:solidFill>
            </a:endParaRPr>
          </a:p>
        </p:txBody>
      </p:sp>
      <p:sp>
        <p:nvSpPr>
          <p:cNvPr id="12" name="Rectangle 11"/>
          <p:cNvSpPr/>
          <p:nvPr userDrawn="1"/>
        </p:nvSpPr>
        <p:spPr bwMode="auto">
          <a:xfrm>
            <a:off x="1001181" y="3842521"/>
            <a:ext cx="5094820"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sz="1800" dirty="0">
                <a:solidFill>
                  <a:schemeClr val="tx1"/>
                </a:solidFill>
              </a:rPr>
              <a:t>Insert</a:t>
            </a:r>
            <a:r>
              <a:rPr lang="en-GB" sz="1800" baseline="0" dirty="0">
                <a:solidFill>
                  <a:schemeClr val="tx1"/>
                </a:solidFill>
              </a:rPr>
              <a:t> text or illustrations here.</a:t>
            </a:r>
            <a:endParaRPr lang="en-GB" sz="1800" dirty="0">
              <a:solidFill>
                <a:schemeClr val="tx1"/>
              </a:solidFill>
            </a:endParaRPr>
          </a:p>
        </p:txBody>
      </p:sp>
      <p:sp>
        <p:nvSpPr>
          <p:cNvPr id="13" name="Rectangle 12"/>
          <p:cNvSpPr/>
          <p:nvPr userDrawn="1"/>
        </p:nvSpPr>
        <p:spPr bwMode="auto">
          <a:xfrm>
            <a:off x="1001181" y="5006809"/>
            <a:ext cx="5094820"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sz="1800" dirty="0">
                <a:solidFill>
                  <a:schemeClr val="tx1"/>
                </a:solidFill>
              </a:rPr>
              <a:t>Insert</a:t>
            </a:r>
            <a:r>
              <a:rPr lang="en-GB" sz="1800" baseline="0" dirty="0">
                <a:solidFill>
                  <a:schemeClr val="tx1"/>
                </a:solidFill>
              </a:rPr>
              <a:t> text or illustrations here.</a:t>
            </a:r>
            <a:endParaRPr lang="en-GB" sz="1800" dirty="0">
              <a:solidFill>
                <a:schemeClr val="tx1"/>
              </a:solidFill>
            </a:endParaRPr>
          </a:p>
        </p:txBody>
      </p:sp>
    </p:spTree>
    <p:extLst>
      <p:ext uri="{BB962C8B-B14F-4D97-AF65-F5344CB8AC3E}">
        <p14:creationId xmlns:p14="http://schemas.microsoft.com/office/powerpoint/2010/main" val="8061849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1316258" y="6701546"/>
            <a:ext cx="779743"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609598" y="478895"/>
            <a:ext cx="10960100" cy="994306"/>
          </a:xfrm>
        </p:spPr>
        <p:txBody>
          <a:bodyPr>
            <a:noAutofit/>
          </a:bodyPr>
          <a:lstStyle/>
          <a:p>
            <a:endParaRPr lang="en-GB" dirty="0"/>
          </a:p>
        </p:txBody>
      </p:sp>
      <p:sp>
        <p:nvSpPr>
          <p:cNvPr id="7" name="Rectangle 6"/>
          <p:cNvSpPr/>
          <p:nvPr userDrawn="1"/>
        </p:nvSpPr>
        <p:spPr>
          <a:xfrm>
            <a:off x="3860800" y="1513945"/>
            <a:ext cx="7323667"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tx1"/>
                </a:solidFill>
              </a:rPr>
              <a:t>Insert</a:t>
            </a:r>
            <a:r>
              <a:rPr lang="en-GB" sz="1800" baseline="0" dirty="0">
                <a:solidFill>
                  <a:schemeClr val="tx1"/>
                </a:solidFill>
              </a:rPr>
              <a:t> text or illustrations here.</a:t>
            </a:r>
            <a:endParaRPr lang="en-GB" sz="1800" dirty="0">
              <a:solidFill>
                <a:schemeClr val="tx1"/>
              </a:solidFill>
            </a:endParaRPr>
          </a:p>
        </p:txBody>
      </p:sp>
      <p:sp>
        <p:nvSpPr>
          <p:cNvPr id="9" name="Rectangle 8"/>
          <p:cNvSpPr/>
          <p:nvPr userDrawn="1"/>
        </p:nvSpPr>
        <p:spPr>
          <a:xfrm>
            <a:off x="1007534" y="4481513"/>
            <a:ext cx="10176933"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tx1"/>
                </a:solidFill>
              </a:rPr>
              <a:t>Insert</a:t>
            </a:r>
            <a:r>
              <a:rPr lang="en-GB" sz="1800" baseline="0" dirty="0">
                <a:solidFill>
                  <a:schemeClr val="tx1"/>
                </a:solidFill>
              </a:rPr>
              <a:t> text or illustrations here.</a:t>
            </a:r>
            <a:endParaRPr lang="en-GB" sz="1800" dirty="0">
              <a:solidFill>
                <a:schemeClr val="tx1"/>
              </a:solidFill>
            </a:endParaRPr>
          </a:p>
        </p:txBody>
      </p:sp>
      <p:sp>
        <p:nvSpPr>
          <p:cNvPr id="11" name="Rectangle 10"/>
          <p:cNvSpPr/>
          <p:nvPr userDrawn="1"/>
        </p:nvSpPr>
        <p:spPr>
          <a:xfrm>
            <a:off x="1007534" y="1513945"/>
            <a:ext cx="2715684"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800" dirty="0">
                <a:solidFill>
                  <a:schemeClr val="tx1"/>
                </a:solidFill>
              </a:rPr>
              <a:t>Insert</a:t>
            </a:r>
            <a:r>
              <a:rPr lang="en-GB" sz="1800" baseline="0" dirty="0">
                <a:solidFill>
                  <a:schemeClr val="tx1"/>
                </a:solidFill>
              </a:rPr>
              <a:t> text or illustrations here.</a:t>
            </a:r>
            <a:endParaRPr lang="en-GB" sz="1800" dirty="0">
              <a:solidFill>
                <a:schemeClr val="tx1"/>
              </a:solidFill>
            </a:endParaRPr>
          </a:p>
        </p:txBody>
      </p:sp>
    </p:spTree>
    <p:extLst>
      <p:ext uri="{BB962C8B-B14F-4D97-AF65-F5344CB8AC3E}">
        <p14:creationId xmlns:p14="http://schemas.microsoft.com/office/powerpoint/2010/main" val="38985678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1316258" y="6701546"/>
            <a:ext cx="779743"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609598" y="478895"/>
            <a:ext cx="10960100" cy="994306"/>
          </a:xfrm>
        </p:spPr>
        <p:txBody>
          <a:bodyPr>
            <a:noAutofit/>
          </a:bodyPr>
          <a:lstStyle/>
          <a:p>
            <a:endParaRPr lang="en-GB" dirty="0"/>
          </a:p>
        </p:txBody>
      </p:sp>
      <p:sp>
        <p:nvSpPr>
          <p:cNvPr id="6" name="Rectangle 5"/>
          <p:cNvSpPr/>
          <p:nvPr userDrawn="1"/>
        </p:nvSpPr>
        <p:spPr>
          <a:xfrm>
            <a:off x="1007533" y="1513945"/>
            <a:ext cx="3803651" cy="457888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tx1"/>
                </a:solidFill>
              </a:rPr>
              <a:t>Insert</a:t>
            </a:r>
            <a:r>
              <a:rPr lang="en-GB" sz="1800" baseline="0" dirty="0">
                <a:solidFill>
                  <a:schemeClr val="tx1"/>
                </a:solidFill>
              </a:rPr>
              <a:t> text or illustrations here.</a:t>
            </a:r>
            <a:endParaRPr lang="en-GB" sz="1800" dirty="0">
              <a:solidFill>
                <a:schemeClr val="tx1"/>
              </a:solidFill>
            </a:endParaRPr>
          </a:p>
        </p:txBody>
      </p:sp>
      <p:sp>
        <p:nvSpPr>
          <p:cNvPr id="7" name="Rectangle 6"/>
          <p:cNvSpPr/>
          <p:nvPr userDrawn="1"/>
        </p:nvSpPr>
        <p:spPr>
          <a:xfrm>
            <a:off x="4910668" y="4614279"/>
            <a:ext cx="627380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tx1"/>
                </a:solidFill>
              </a:rPr>
              <a:t>Insert</a:t>
            </a:r>
            <a:r>
              <a:rPr lang="en-GB" sz="1800" baseline="0" dirty="0">
                <a:solidFill>
                  <a:schemeClr val="tx1"/>
                </a:solidFill>
              </a:rPr>
              <a:t> text or illustrations here.</a:t>
            </a:r>
            <a:endParaRPr lang="en-GB" sz="1800" dirty="0">
              <a:solidFill>
                <a:schemeClr val="tx1"/>
              </a:solidFill>
            </a:endParaRPr>
          </a:p>
        </p:txBody>
      </p:sp>
      <p:sp>
        <p:nvSpPr>
          <p:cNvPr id="12" name="Rectangle 11"/>
          <p:cNvSpPr/>
          <p:nvPr userDrawn="1"/>
        </p:nvSpPr>
        <p:spPr>
          <a:xfrm>
            <a:off x="4910668" y="1519198"/>
            <a:ext cx="627380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tx1"/>
                </a:solidFill>
              </a:rPr>
              <a:t>Insert</a:t>
            </a:r>
            <a:r>
              <a:rPr lang="en-GB" sz="1800" baseline="0" dirty="0">
                <a:solidFill>
                  <a:schemeClr val="tx1"/>
                </a:solidFill>
              </a:rPr>
              <a:t> text or illustrations here.</a:t>
            </a:r>
            <a:endParaRPr lang="en-GB" sz="1800" dirty="0">
              <a:solidFill>
                <a:schemeClr val="tx1"/>
              </a:solidFill>
            </a:endParaRPr>
          </a:p>
        </p:txBody>
      </p:sp>
      <p:sp>
        <p:nvSpPr>
          <p:cNvPr id="13" name="Rectangle 12"/>
          <p:cNvSpPr/>
          <p:nvPr userDrawn="1"/>
        </p:nvSpPr>
        <p:spPr>
          <a:xfrm>
            <a:off x="4910668" y="3066739"/>
            <a:ext cx="627380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tx1"/>
                </a:solidFill>
              </a:rPr>
              <a:t>Insert</a:t>
            </a:r>
            <a:r>
              <a:rPr lang="en-GB" sz="1800" baseline="0" dirty="0">
                <a:solidFill>
                  <a:schemeClr val="tx1"/>
                </a:solidFill>
              </a:rPr>
              <a:t> text or illustrations here.</a:t>
            </a:r>
            <a:endParaRPr lang="en-GB" sz="1800" dirty="0">
              <a:solidFill>
                <a:schemeClr val="tx1"/>
              </a:solidFill>
            </a:endParaRPr>
          </a:p>
        </p:txBody>
      </p:sp>
    </p:spTree>
    <p:extLst>
      <p:ext uri="{BB962C8B-B14F-4D97-AF65-F5344CB8AC3E}">
        <p14:creationId xmlns:p14="http://schemas.microsoft.com/office/powerpoint/2010/main" val="4976229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1316258" y="6701546"/>
            <a:ext cx="779743"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609598" y="478895"/>
            <a:ext cx="10960100" cy="994306"/>
          </a:xfrm>
        </p:spPr>
        <p:txBody>
          <a:bodyPr>
            <a:noAutofit/>
          </a:bodyPr>
          <a:lstStyle/>
          <a:p>
            <a:endParaRPr lang="en-GB" dirty="0"/>
          </a:p>
        </p:txBody>
      </p:sp>
      <p:sp>
        <p:nvSpPr>
          <p:cNvPr id="6" name="Rectangle 5"/>
          <p:cNvSpPr/>
          <p:nvPr userDrawn="1"/>
        </p:nvSpPr>
        <p:spPr>
          <a:xfrm>
            <a:off x="6149473" y="1513947"/>
            <a:ext cx="5034993" cy="281583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tx1"/>
                </a:solidFill>
              </a:rPr>
              <a:t>Insert</a:t>
            </a:r>
            <a:r>
              <a:rPr lang="en-GB" sz="1800" baseline="0" dirty="0">
                <a:solidFill>
                  <a:schemeClr val="tx1"/>
                </a:solidFill>
              </a:rPr>
              <a:t> text or illustrations here.</a:t>
            </a:r>
            <a:endParaRPr lang="en-GB" sz="1800" dirty="0">
              <a:solidFill>
                <a:schemeClr val="tx1"/>
              </a:solidFill>
            </a:endParaRPr>
          </a:p>
        </p:txBody>
      </p:sp>
      <p:sp>
        <p:nvSpPr>
          <p:cNvPr id="7" name="Rectangle 6"/>
          <p:cNvSpPr/>
          <p:nvPr userDrawn="1"/>
        </p:nvSpPr>
        <p:spPr>
          <a:xfrm>
            <a:off x="1007534" y="4418013"/>
            <a:ext cx="10176933"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tx1"/>
                </a:solidFill>
              </a:rPr>
              <a:t>Insert</a:t>
            </a:r>
            <a:r>
              <a:rPr lang="en-GB" sz="1800" baseline="0" dirty="0">
                <a:solidFill>
                  <a:schemeClr val="tx1"/>
                </a:solidFill>
              </a:rPr>
              <a:t> text or illustrations here.</a:t>
            </a:r>
            <a:endParaRPr lang="en-GB" sz="1800" dirty="0">
              <a:solidFill>
                <a:schemeClr val="tx1"/>
              </a:solidFill>
            </a:endParaRPr>
          </a:p>
        </p:txBody>
      </p:sp>
      <p:sp>
        <p:nvSpPr>
          <p:cNvPr id="9" name="Rectangle 8"/>
          <p:cNvSpPr/>
          <p:nvPr userDrawn="1"/>
        </p:nvSpPr>
        <p:spPr>
          <a:xfrm>
            <a:off x="1007533" y="1513946"/>
            <a:ext cx="2446867"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tx1"/>
                </a:solidFill>
              </a:rPr>
              <a:t>Insert</a:t>
            </a:r>
            <a:r>
              <a:rPr lang="en-GB" sz="1800" baseline="0" dirty="0">
                <a:solidFill>
                  <a:schemeClr val="tx1"/>
                </a:solidFill>
              </a:rPr>
              <a:t> text or illustrations here.</a:t>
            </a:r>
            <a:endParaRPr lang="en-GB" sz="1800" dirty="0">
              <a:solidFill>
                <a:schemeClr val="tx1"/>
              </a:solidFill>
            </a:endParaRPr>
          </a:p>
        </p:txBody>
      </p:sp>
      <p:sp>
        <p:nvSpPr>
          <p:cNvPr id="11" name="Rectangle 10"/>
          <p:cNvSpPr/>
          <p:nvPr userDrawn="1"/>
        </p:nvSpPr>
        <p:spPr>
          <a:xfrm>
            <a:off x="3578503" y="1513946"/>
            <a:ext cx="2446867"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tx1"/>
                </a:solidFill>
              </a:rPr>
              <a:t>Insert</a:t>
            </a:r>
            <a:r>
              <a:rPr lang="en-GB" sz="1800" baseline="0" dirty="0">
                <a:solidFill>
                  <a:schemeClr val="tx1"/>
                </a:solidFill>
              </a:rPr>
              <a:t> text or illustrations here.</a:t>
            </a:r>
            <a:endParaRPr lang="en-GB" sz="1800" dirty="0">
              <a:solidFill>
                <a:schemeClr val="tx1"/>
              </a:solidFill>
            </a:endParaRPr>
          </a:p>
        </p:txBody>
      </p:sp>
    </p:spTree>
    <p:extLst>
      <p:ext uri="{BB962C8B-B14F-4D97-AF65-F5344CB8AC3E}">
        <p14:creationId xmlns:p14="http://schemas.microsoft.com/office/powerpoint/2010/main" val="16134843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hasCustomPrompt="1"/>
          </p:nvPr>
        </p:nvSpPr>
        <p:spPr>
          <a:xfrm>
            <a:off x="609598" y="1503759"/>
            <a:ext cx="10960100"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1316258" y="6701546"/>
            <a:ext cx="779743"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609598" y="478895"/>
            <a:ext cx="10960100" cy="994306"/>
          </a:xfrm>
        </p:spPr>
        <p:txBody>
          <a:bodyPr>
            <a:noAutofit/>
          </a:bodyPr>
          <a:lstStyle/>
          <a:p>
            <a:endParaRPr lang="en-GB" dirty="0"/>
          </a:p>
        </p:txBody>
      </p:sp>
      <p:sp>
        <p:nvSpPr>
          <p:cNvPr id="6" name="Rectangle 5"/>
          <p:cNvSpPr/>
          <p:nvPr userDrawn="1"/>
        </p:nvSpPr>
        <p:spPr>
          <a:xfrm>
            <a:off x="670985" y="2481263"/>
            <a:ext cx="10850033" cy="2587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800" dirty="0">
                <a:solidFill>
                  <a:schemeClr val="tx1"/>
                </a:solidFill>
              </a:rPr>
              <a:t>Insert text or illustrations</a:t>
            </a:r>
            <a:r>
              <a:rPr lang="en-GB" sz="1800" baseline="0" dirty="0">
                <a:solidFill>
                  <a:schemeClr val="tx1"/>
                </a:solidFill>
              </a:rPr>
              <a:t> here.</a:t>
            </a:r>
            <a:endParaRPr lang="en-GB" sz="1800" dirty="0">
              <a:solidFill>
                <a:schemeClr val="tx1"/>
              </a:solidFill>
            </a:endParaRPr>
          </a:p>
        </p:txBody>
      </p:sp>
      <p:sp>
        <p:nvSpPr>
          <p:cNvPr id="9" name="Content Placeholder 2"/>
          <p:cNvSpPr>
            <a:spLocks noGrp="1"/>
          </p:cNvSpPr>
          <p:nvPr>
            <p:ph idx="10" hasCustomPrompt="1"/>
          </p:nvPr>
        </p:nvSpPr>
        <p:spPr>
          <a:xfrm>
            <a:off x="615950" y="5099446"/>
            <a:ext cx="10960100"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spTree>
    <p:extLst>
      <p:ext uri="{BB962C8B-B14F-4D97-AF65-F5344CB8AC3E}">
        <p14:creationId xmlns:p14="http://schemas.microsoft.com/office/powerpoint/2010/main" val="24036067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8" name="Rounded Rectangle 17"/>
          <p:cNvSpPr/>
          <p:nvPr userDrawn="1"/>
        </p:nvSpPr>
        <p:spPr>
          <a:xfrm>
            <a:off x="1013889" y="4340225"/>
            <a:ext cx="3291857"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solidFill>
                  <a:schemeClr val="tx1"/>
                </a:solidFill>
              </a:rPr>
              <a:t>Insert text or illustrations here.</a:t>
            </a:r>
          </a:p>
        </p:txBody>
      </p:sp>
      <p:sp>
        <p:nvSpPr>
          <p:cNvPr id="19" name="Rounded Rectangle 18"/>
          <p:cNvSpPr/>
          <p:nvPr userDrawn="1"/>
        </p:nvSpPr>
        <p:spPr>
          <a:xfrm>
            <a:off x="4450072" y="4340225"/>
            <a:ext cx="3291857"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tx1"/>
                </a:solidFill>
              </a:rPr>
              <a:t>Insert text or illustrations here.</a:t>
            </a:r>
          </a:p>
        </p:txBody>
      </p:sp>
      <p:sp>
        <p:nvSpPr>
          <p:cNvPr id="20" name="Rounded Rectangle 19"/>
          <p:cNvSpPr/>
          <p:nvPr userDrawn="1"/>
        </p:nvSpPr>
        <p:spPr>
          <a:xfrm>
            <a:off x="7886254" y="4340225"/>
            <a:ext cx="3291857"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tx1"/>
                </a:solidFill>
              </a:rPr>
              <a:t>Insert text or illustrations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1316258" y="6701546"/>
            <a:ext cx="779743"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609598" y="478895"/>
            <a:ext cx="10960100" cy="994306"/>
          </a:xfrm>
        </p:spPr>
        <p:txBody>
          <a:bodyPr>
            <a:noAutofit/>
          </a:bodyPr>
          <a:lstStyle/>
          <a:p>
            <a:endParaRPr lang="en-GB" dirty="0"/>
          </a:p>
        </p:txBody>
      </p:sp>
      <p:sp>
        <p:nvSpPr>
          <p:cNvPr id="6" name="Rounded Rectangle 5"/>
          <p:cNvSpPr/>
          <p:nvPr userDrawn="1"/>
        </p:nvSpPr>
        <p:spPr>
          <a:xfrm>
            <a:off x="1007534" y="2494138"/>
            <a:ext cx="3291857"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solidFill>
                  <a:schemeClr val="tx1"/>
                </a:solidFill>
              </a:rPr>
              <a:t>Insert text or illustrations here.</a:t>
            </a:r>
          </a:p>
        </p:txBody>
      </p:sp>
      <p:sp>
        <p:nvSpPr>
          <p:cNvPr id="9" name="Rounded Rectangle 8"/>
          <p:cNvSpPr/>
          <p:nvPr userDrawn="1"/>
        </p:nvSpPr>
        <p:spPr>
          <a:xfrm>
            <a:off x="4443717" y="2494138"/>
            <a:ext cx="3291857"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tx1"/>
                </a:solidFill>
              </a:rPr>
              <a:t>Insert text or illustrations here.</a:t>
            </a:r>
          </a:p>
        </p:txBody>
      </p:sp>
      <p:sp>
        <p:nvSpPr>
          <p:cNvPr id="11" name="Rounded Rectangle 10"/>
          <p:cNvSpPr/>
          <p:nvPr userDrawn="1"/>
        </p:nvSpPr>
        <p:spPr>
          <a:xfrm>
            <a:off x="7879900" y="2494138"/>
            <a:ext cx="3291857"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tx1"/>
                </a:solidFill>
              </a:rPr>
              <a:t>Insert text or illustrations here.</a:t>
            </a:r>
          </a:p>
        </p:txBody>
      </p:sp>
      <p:sp>
        <p:nvSpPr>
          <p:cNvPr id="15" name="Content Placeholder 2"/>
          <p:cNvSpPr>
            <a:spLocks noGrp="1"/>
          </p:cNvSpPr>
          <p:nvPr>
            <p:ph idx="1" hasCustomPrompt="1"/>
          </p:nvPr>
        </p:nvSpPr>
        <p:spPr>
          <a:xfrm>
            <a:off x="609598" y="1500011"/>
            <a:ext cx="10960100" cy="967318"/>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spTree>
    <p:extLst>
      <p:ext uri="{BB962C8B-B14F-4D97-AF65-F5344CB8AC3E}">
        <p14:creationId xmlns:p14="http://schemas.microsoft.com/office/powerpoint/2010/main" val="41114932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hasCustomPrompt="1"/>
          </p:nvPr>
        </p:nvSpPr>
        <p:spPr>
          <a:xfrm>
            <a:off x="609599" y="1513946"/>
            <a:ext cx="4394203" cy="4882092"/>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1316258" y="6701546"/>
            <a:ext cx="779743"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609598" y="478895"/>
            <a:ext cx="10960100" cy="994306"/>
          </a:xfrm>
        </p:spPr>
        <p:txBody>
          <a:bodyPr>
            <a:noAutofit/>
          </a:bodyPr>
          <a:lstStyle/>
          <a:p>
            <a:endParaRPr lang="en-GB" dirty="0"/>
          </a:p>
        </p:txBody>
      </p:sp>
      <p:sp>
        <p:nvSpPr>
          <p:cNvPr id="7" name="Rectangle 6"/>
          <p:cNvSpPr/>
          <p:nvPr userDrawn="1"/>
        </p:nvSpPr>
        <p:spPr>
          <a:xfrm>
            <a:off x="5003801" y="4616560"/>
            <a:ext cx="3033889" cy="146674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800">
              <a:solidFill>
                <a:srgbClr val="FFFFFF"/>
              </a:solidFill>
            </a:endParaRPr>
          </a:p>
        </p:txBody>
      </p:sp>
      <p:sp>
        <p:nvSpPr>
          <p:cNvPr id="9" name="Rectangle 8"/>
          <p:cNvSpPr/>
          <p:nvPr userDrawn="1"/>
        </p:nvSpPr>
        <p:spPr>
          <a:xfrm>
            <a:off x="5003801" y="3066911"/>
            <a:ext cx="3033889" cy="146011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800" dirty="0">
              <a:solidFill>
                <a:srgbClr val="FFFFFF"/>
              </a:solidFill>
            </a:endParaRPr>
          </a:p>
        </p:txBody>
      </p:sp>
      <p:sp>
        <p:nvSpPr>
          <p:cNvPr id="11" name="Rectangle 10"/>
          <p:cNvSpPr/>
          <p:nvPr userDrawn="1"/>
        </p:nvSpPr>
        <p:spPr>
          <a:xfrm>
            <a:off x="5003801" y="1513945"/>
            <a:ext cx="3033889" cy="146342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800">
              <a:solidFill>
                <a:srgbClr val="FFFFFF"/>
              </a:solidFill>
            </a:endParaRPr>
          </a:p>
        </p:txBody>
      </p:sp>
      <p:sp>
        <p:nvSpPr>
          <p:cNvPr id="23" name="Rectangle 22"/>
          <p:cNvSpPr/>
          <p:nvPr userDrawn="1"/>
        </p:nvSpPr>
        <p:spPr>
          <a:xfrm>
            <a:off x="8159044" y="4616560"/>
            <a:ext cx="3033889" cy="146674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800">
              <a:solidFill>
                <a:srgbClr val="FFFFFF"/>
              </a:solidFill>
            </a:endParaRPr>
          </a:p>
        </p:txBody>
      </p:sp>
      <p:sp>
        <p:nvSpPr>
          <p:cNvPr id="24" name="Rectangle 23"/>
          <p:cNvSpPr/>
          <p:nvPr userDrawn="1"/>
        </p:nvSpPr>
        <p:spPr>
          <a:xfrm>
            <a:off x="8159044" y="3066911"/>
            <a:ext cx="3033889" cy="146011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800" dirty="0">
              <a:solidFill>
                <a:srgbClr val="FFFFFF"/>
              </a:solidFill>
            </a:endParaRPr>
          </a:p>
        </p:txBody>
      </p:sp>
      <p:sp>
        <p:nvSpPr>
          <p:cNvPr id="25" name="Rectangle 24"/>
          <p:cNvSpPr/>
          <p:nvPr userDrawn="1"/>
        </p:nvSpPr>
        <p:spPr>
          <a:xfrm>
            <a:off x="8159044" y="1513945"/>
            <a:ext cx="3033889" cy="146342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800">
              <a:solidFill>
                <a:srgbClr val="FFFFFF"/>
              </a:solidFill>
            </a:endParaRPr>
          </a:p>
        </p:txBody>
      </p:sp>
    </p:spTree>
    <p:extLst>
      <p:ext uri="{BB962C8B-B14F-4D97-AF65-F5344CB8AC3E}">
        <p14:creationId xmlns:p14="http://schemas.microsoft.com/office/powerpoint/2010/main" val="28568871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6"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1316258" y="6701546"/>
            <a:ext cx="779743"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userDrawn="1"/>
        </p:nvSpPr>
        <p:spPr bwMode="auto">
          <a:xfrm>
            <a:off x="670985" y="2930435"/>
            <a:ext cx="10850032"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Rounded Rectangle 7"/>
          <p:cNvSpPr/>
          <p:nvPr userDrawn="1"/>
        </p:nvSpPr>
        <p:spPr bwMode="auto">
          <a:xfrm>
            <a:off x="670985" y="512764"/>
            <a:ext cx="10850032"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9" name="Title 1"/>
          <p:cNvSpPr txBox="1">
            <a:spLocks/>
          </p:cNvSpPr>
          <p:nvPr userDrawn="1"/>
        </p:nvSpPr>
        <p:spPr>
          <a:xfrm>
            <a:off x="838200" y="3071286"/>
            <a:ext cx="105156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0" name="Title 1"/>
          <p:cNvSpPr txBox="1">
            <a:spLocks/>
          </p:cNvSpPr>
          <p:nvPr userDrawn="1"/>
        </p:nvSpPr>
        <p:spPr>
          <a:xfrm>
            <a:off x="838197" y="734785"/>
            <a:ext cx="105156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1" name="Content Placeholder 15"/>
          <p:cNvSpPr>
            <a:spLocks noGrp="1"/>
          </p:cNvSpPr>
          <p:nvPr>
            <p:ph idx="1"/>
          </p:nvPr>
        </p:nvSpPr>
        <p:spPr>
          <a:xfrm>
            <a:off x="838200" y="1127760"/>
            <a:ext cx="10515600" cy="1409700"/>
          </a:xfrm>
        </p:spPr>
        <p:txBody>
          <a:bodyPr>
            <a:normAutofit fontScale="92500" lnSpcReduction="10000"/>
          </a:body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
        <p:nvSpPr>
          <p:cNvPr id="12" name="Content Placeholder 15"/>
          <p:cNvSpPr txBox="1">
            <a:spLocks/>
          </p:cNvSpPr>
          <p:nvPr userDrawn="1"/>
        </p:nvSpPr>
        <p:spPr>
          <a:xfrm>
            <a:off x="838200" y="3466803"/>
            <a:ext cx="105156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800" dirty="0"/>
              <a:t>Statement 1 Lorem ipsum </a:t>
            </a:r>
            <a:r>
              <a:rPr lang="en-GB" sz="1800" dirty="0" err="1"/>
              <a:t>dolor</a:t>
            </a:r>
            <a:r>
              <a:rPr lang="en-GB" sz="1800" dirty="0"/>
              <a:t> sit </a:t>
            </a:r>
            <a:r>
              <a:rPr lang="en-GB" sz="1800" dirty="0" err="1"/>
              <a:t>amet</a:t>
            </a:r>
            <a:r>
              <a:rPr lang="en-GB" sz="1800" dirty="0"/>
              <a:t>, </a:t>
            </a:r>
            <a:r>
              <a:rPr lang="en-GB" sz="1800" dirty="0" err="1"/>
              <a:t>consectetur</a:t>
            </a:r>
            <a:r>
              <a:rPr lang="en-GB" sz="1800" dirty="0"/>
              <a:t> </a:t>
            </a:r>
            <a:r>
              <a:rPr lang="en-GB" sz="1800" dirty="0" err="1"/>
              <a:t>adipiscing</a:t>
            </a:r>
            <a:r>
              <a:rPr lang="en-GB" sz="1800" dirty="0"/>
              <a:t> </a:t>
            </a:r>
            <a:r>
              <a:rPr lang="en-GB" sz="1800" dirty="0" err="1"/>
              <a:t>elit</a:t>
            </a:r>
            <a:r>
              <a:rPr lang="en-GB" sz="1800" dirty="0"/>
              <a:t>.</a:t>
            </a:r>
          </a:p>
          <a:p>
            <a:r>
              <a:rPr lang="en-GB" sz="1800" dirty="0"/>
              <a:t>Statement 2</a:t>
            </a:r>
          </a:p>
          <a:p>
            <a:pPr lvl="1"/>
            <a:r>
              <a:rPr lang="en-GB" sz="1600" dirty="0"/>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1316258" y="6701546"/>
            <a:ext cx="779743"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5/22/2026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1351277356"/>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62" r:id="rId13"/>
    <p:sldLayoutId id="2147483672" r:id="rId14"/>
    <p:sldLayoutId id="2147483671" r:id="rId15"/>
    <p:sldLayoutId id="2147483667" r:id="rId16"/>
    <p:sldLayoutId id="2147483668" r:id="rId17"/>
    <p:sldLayoutId id="2147483669" r:id="rId18"/>
    <p:sldLayoutId id="2147483670" r:id="rId19"/>
    <p:sldLayoutId id="2147483673" r:id="rId20"/>
    <p:sldLayoutId id="2147483674" r:id="rId21"/>
    <p:sldLayoutId id="2147483663" r:id="rId22"/>
    <p:sldLayoutId id="2147483666"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8" Type="http://schemas.openxmlformats.org/officeDocument/2006/relationships/slide" Target="slide14.xml"/><Relationship Id="rId3" Type="http://schemas.openxmlformats.org/officeDocument/2006/relationships/slide" Target="slide7.xml"/><Relationship Id="rId7" Type="http://schemas.openxmlformats.org/officeDocument/2006/relationships/slide" Target="slide13.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12.xml"/><Relationship Id="rId5" Type="http://schemas.openxmlformats.org/officeDocument/2006/relationships/slide" Target="slide9.xml"/><Relationship Id="rId4" Type="http://schemas.openxmlformats.org/officeDocument/2006/relationships/slide" Target="slide8.xml"/><Relationship Id="rId9"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 Target="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 Target="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ictgames.com/mobilePage/literacy.html" TargetMode="External"/><Relationship Id="rId2" Type="http://schemas.openxmlformats.org/officeDocument/2006/relationships/hyperlink" Target="https://www.phonicsplay.co.uk/" TargetMode="External"/><Relationship Id="rId1" Type="http://schemas.openxmlformats.org/officeDocument/2006/relationships/slideLayout" Target="../slideLayouts/slideLayout2.xml"/><Relationship Id="rId6" Type="http://schemas.openxmlformats.org/officeDocument/2006/relationships/hyperlink" Target="https://www.gov.uk/government/publications/phonics-screening-check-2023-materials" TargetMode="External"/><Relationship Id="rId5" Type="http://schemas.openxmlformats.org/officeDocument/2006/relationships/hyperlink" Target="https://www.phonicsbloom.com/" TargetMode="External"/><Relationship Id="rId4" Type="http://schemas.openxmlformats.org/officeDocument/2006/relationships/hyperlink" Target="https://www.topmarks.co.uk/english-games/5-7-years/letters-and-sound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38339" y="2409031"/>
            <a:ext cx="8315325" cy="1277938"/>
          </a:xfrm>
          <a:prstGeom prst="rect">
            <a:avLst/>
          </a:prstGeom>
          <a:solidFill>
            <a:schemeClr val="bg1"/>
          </a:solidFill>
          <a:ln w="38100">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ctr">
              <a:defRPr/>
            </a:pPr>
            <a:r>
              <a:rPr lang="en-GB" altLang="en-US" sz="5000" b="1" dirty="0">
                <a:solidFill>
                  <a:srgbClr val="002060"/>
                </a:solidFill>
                <a:latin typeface="BPreplay" panose="02000503000000020004" pitchFamily="50" charset="0"/>
              </a:rPr>
              <a:t>Phonics Screening Check 2026</a:t>
            </a:r>
          </a:p>
          <a:p>
            <a:pPr algn="ctr">
              <a:defRPr/>
            </a:pPr>
            <a:endParaRPr lang="en-GB" dirty="0"/>
          </a:p>
        </p:txBody>
      </p:sp>
      <p:sp>
        <p:nvSpPr>
          <p:cNvPr id="6" name="Rectangle 2"/>
          <p:cNvSpPr>
            <a:spLocks noChangeArrowheads="1"/>
          </p:cNvSpPr>
          <p:nvPr/>
        </p:nvSpPr>
        <p:spPr bwMode="auto">
          <a:xfrm>
            <a:off x="4128026" y="4256089"/>
            <a:ext cx="393594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b="1" dirty="0">
                <a:solidFill>
                  <a:srgbClr val="C00000"/>
                </a:solidFill>
                <a:latin typeface="BPreplay" panose="02000503000000020004" pitchFamily="50" charset="0"/>
              </a:rPr>
              <a:t>A Guide for Parents</a:t>
            </a:r>
          </a:p>
        </p:txBody>
      </p:sp>
      <p:sp>
        <p:nvSpPr>
          <p:cNvPr id="7" name="Rectangle 2"/>
          <p:cNvSpPr>
            <a:spLocks noChangeArrowheads="1"/>
          </p:cNvSpPr>
          <p:nvPr/>
        </p:nvSpPr>
        <p:spPr bwMode="auto">
          <a:xfrm>
            <a:off x="4522653" y="1335858"/>
            <a:ext cx="314669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5400" b="1" dirty="0">
                <a:solidFill>
                  <a:srgbClr val="C00000"/>
                </a:solidFill>
                <a:latin typeface="BPreplay" panose="02000503000000020004" pitchFamily="50" charset="0"/>
              </a:rPr>
              <a:t>Year One</a:t>
            </a:r>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78597" y="3520439"/>
            <a:ext cx="1398392" cy="3101632"/>
          </a:xfrm>
          <a:prstGeom prst="rect">
            <a:avLst/>
          </a:prstGeom>
        </p:spPr>
      </p:pic>
      <p:sp>
        <p:nvSpPr>
          <p:cNvPr id="4" name="Rectangle 3">
            <a:extLst>
              <a:ext uri="{FF2B5EF4-FFF2-40B4-BE49-F238E27FC236}">
                <a16:creationId xmlns:a16="http://schemas.microsoft.com/office/drawing/2014/main" id="{84DDC517-7EDC-B6D9-55CF-5F11F1AAA4B0}"/>
              </a:ext>
            </a:extLst>
          </p:cNvPr>
          <p:cNvSpPr/>
          <p:nvPr/>
        </p:nvSpPr>
        <p:spPr>
          <a:xfrm>
            <a:off x="0" y="0"/>
            <a:ext cx="12192000" cy="6858000"/>
          </a:xfrm>
          <a:prstGeom prst="rect">
            <a:avLst/>
          </a:prstGeom>
          <a:no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9C960A6C-BAC2-7F3C-04FF-2B9AC18EA6BC}"/>
              </a:ext>
            </a:extLst>
          </p:cNvPr>
          <p:cNvPicPr>
            <a:picLocks noChangeAspect="1"/>
          </p:cNvPicPr>
          <p:nvPr/>
        </p:nvPicPr>
        <p:blipFill>
          <a:blip r:embed="rId3"/>
          <a:stretch>
            <a:fillRect/>
          </a:stretch>
        </p:blipFill>
        <p:spPr>
          <a:xfrm>
            <a:off x="5535473" y="5150073"/>
            <a:ext cx="1121054" cy="1318029"/>
          </a:xfrm>
          <a:prstGeom prst="rect">
            <a:avLst/>
          </a:prstGeom>
        </p:spPr>
      </p:pic>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075" name="Rectangle 3"/>
          <p:cNvSpPr>
            <a:spLocks noChangeArrowheads="1"/>
          </p:cNvSpPr>
          <p:nvPr/>
        </p:nvSpPr>
        <p:spPr bwMode="auto">
          <a:xfrm>
            <a:off x="1931988" y="401638"/>
            <a:ext cx="2100262" cy="646112"/>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rgbClr val="C00000"/>
                </a:solidFill>
                <a:latin typeface="BPreplay" panose="02000503000000020004" pitchFamily="50" charset="0"/>
              </a:rPr>
              <a:t>Chapters</a:t>
            </a:r>
          </a:p>
        </p:txBody>
      </p:sp>
      <p:sp>
        <p:nvSpPr>
          <p:cNvPr id="10" name="Oval 9">
            <a:hlinkClick r:id="" action="ppaction://hlinkshowjump?jump=nextslide"/>
          </p:cNvPr>
          <p:cNvSpPr/>
          <p:nvPr/>
        </p:nvSpPr>
        <p:spPr>
          <a:xfrm>
            <a:off x="9750425" y="5930900"/>
            <a:ext cx="755650" cy="757238"/>
          </a:xfrm>
          <a:prstGeom prst="ellipse">
            <a:avLst/>
          </a:prstGeom>
          <a:solidFill>
            <a:srgbClr val="C0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2" name="Rectangle 1">
            <a:hlinkClick r:id="rId2" action="ppaction://hlinksldjump"/>
          </p:cNvPr>
          <p:cNvSpPr/>
          <p:nvPr/>
        </p:nvSpPr>
        <p:spPr>
          <a:xfrm>
            <a:off x="1879600" y="1193800"/>
            <a:ext cx="2705100" cy="1422400"/>
          </a:xfrm>
          <a:prstGeom prst="rect">
            <a:avLst/>
          </a:prstGeom>
          <a:ln/>
        </p:spPr>
        <p:style>
          <a:lnRef idx="2">
            <a:schemeClr val="dk1"/>
          </a:lnRef>
          <a:fillRef idx="1">
            <a:schemeClr val="lt1"/>
          </a:fillRef>
          <a:effectRef idx="0">
            <a:schemeClr val="dk1"/>
          </a:effectRef>
          <a:fontRef idx="minor">
            <a:schemeClr val="dk1"/>
          </a:fontRef>
        </p:style>
        <p:txBody>
          <a:bodyPr lIns="108000" tIns="288000" rIns="108000" bIns="108000" anchor="t"/>
          <a:lstStyle/>
          <a:p>
            <a:pPr algn="ctr">
              <a:defRPr/>
            </a:pPr>
            <a:r>
              <a:rPr lang="en-GB" sz="2400" b="1" dirty="0">
                <a:solidFill>
                  <a:srgbClr val="002060"/>
                </a:solidFill>
                <a:latin typeface="BPreplay" panose="02000503000000020004" pitchFamily="50" charset="0"/>
              </a:rPr>
              <a:t>1</a:t>
            </a:r>
          </a:p>
          <a:p>
            <a:pPr algn="ctr">
              <a:defRPr/>
            </a:pPr>
            <a:r>
              <a:rPr lang="en-GB" sz="2000" dirty="0">
                <a:solidFill>
                  <a:srgbClr val="002060"/>
                </a:solidFill>
                <a:latin typeface="BPreplay" panose="02000503000000020004" pitchFamily="50" charset="0"/>
              </a:rPr>
              <a:t>What is Phonics?</a:t>
            </a:r>
          </a:p>
        </p:txBody>
      </p:sp>
      <p:sp>
        <p:nvSpPr>
          <p:cNvPr id="14" name="Rectangle 13">
            <a:hlinkClick r:id="rId3" action="ppaction://hlinksldjump"/>
          </p:cNvPr>
          <p:cNvSpPr/>
          <p:nvPr/>
        </p:nvSpPr>
        <p:spPr>
          <a:xfrm>
            <a:off x="4741864" y="1193800"/>
            <a:ext cx="2706687" cy="1422400"/>
          </a:xfrm>
          <a:prstGeom prst="rect">
            <a:avLst/>
          </a:prstGeom>
          <a:ln/>
        </p:spPr>
        <p:style>
          <a:lnRef idx="2">
            <a:schemeClr val="dk1"/>
          </a:lnRef>
          <a:fillRef idx="1">
            <a:schemeClr val="lt1"/>
          </a:fillRef>
          <a:effectRef idx="0">
            <a:schemeClr val="dk1"/>
          </a:effectRef>
          <a:fontRef idx="minor">
            <a:schemeClr val="dk1"/>
          </a:fontRef>
        </p:style>
        <p:txBody>
          <a:bodyPr lIns="108000" tIns="288000" rIns="108000" bIns="108000" anchor="t"/>
          <a:lstStyle/>
          <a:p>
            <a:pPr algn="ctr">
              <a:defRPr/>
            </a:pPr>
            <a:r>
              <a:rPr lang="en-GB" sz="2400" b="1" dirty="0">
                <a:solidFill>
                  <a:srgbClr val="002060"/>
                </a:solidFill>
                <a:latin typeface="BPreplay" panose="02000503000000020004" pitchFamily="50" charset="0"/>
              </a:rPr>
              <a:t>2</a:t>
            </a:r>
          </a:p>
          <a:p>
            <a:pPr algn="ctr">
              <a:defRPr/>
            </a:pPr>
            <a:r>
              <a:rPr lang="en-GB" sz="2000" dirty="0">
                <a:solidFill>
                  <a:srgbClr val="002060"/>
                </a:solidFill>
                <a:latin typeface="BPreplay" panose="02000503000000020004" pitchFamily="50" charset="0"/>
              </a:rPr>
              <a:t>What is the Phonics Screening Check?</a:t>
            </a:r>
          </a:p>
        </p:txBody>
      </p:sp>
      <p:sp>
        <p:nvSpPr>
          <p:cNvPr id="15" name="Rectangle 14">
            <a:hlinkClick r:id="rId4" action="ppaction://hlinksldjump"/>
          </p:cNvPr>
          <p:cNvSpPr/>
          <p:nvPr/>
        </p:nvSpPr>
        <p:spPr>
          <a:xfrm>
            <a:off x="7605713" y="1193800"/>
            <a:ext cx="2705100" cy="1421104"/>
          </a:xfrm>
          <a:prstGeom prst="rect">
            <a:avLst/>
          </a:prstGeom>
          <a:ln/>
        </p:spPr>
        <p:style>
          <a:lnRef idx="2">
            <a:schemeClr val="dk1"/>
          </a:lnRef>
          <a:fillRef idx="1">
            <a:schemeClr val="lt1"/>
          </a:fillRef>
          <a:effectRef idx="0">
            <a:schemeClr val="dk1"/>
          </a:effectRef>
          <a:fontRef idx="minor">
            <a:schemeClr val="dk1"/>
          </a:fontRef>
        </p:style>
        <p:txBody>
          <a:bodyPr lIns="108000" tIns="288000" rIns="36000" bIns="144000" anchor="t">
            <a:spAutoFit/>
          </a:bodyPr>
          <a:lstStyle/>
          <a:p>
            <a:pPr algn="ctr">
              <a:defRPr/>
            </a:pPr>
            <a:r>
              <a:rPr lang="en-GB" sz="2400" b="1" dirty="0">
                <a:solidFill>
                  <a:srgbClr val="002060"/>
                </a:solidFill>
                <a:latin typeface="BPreplay" panose="02000503000000020004" pitchFamily="50" charset="0"/>
              </a:rPr>
              <a:t>3</a:t>
            </a:r>
          </a:p>
          <a:p>
            <a:pPr algn="ctr">
              <a:defRPr/>
            </a:pPr>
            <a:r>
              <a:rPr lang="en-GB" sz="2000" dirty="0">
                <a:solidFill>
                  <a:srgbClr val="002060"/>
                </a:solidFill>
                <a:latin typeface="BPreplay" panose="02000503000000020004" pitchFamily="50" charset="0"/>
              </a:rPr>
              <a:t>What Happens During the Screening?</a:t>
            </a:r>
          </a:p>
        </p:txBody>
      </p:sp>
      <p:sp>
        <p:nvSpPr>
          <p:cNvPr id="24" name="Rectangle 23">
            <a:hlinkClick r:id="rId5" action="ppaction://hlinksldjump"/>
          </p:cNvPr>
          <p:cNvSpPr/>
          <p:nvPr/>
        </p:nvSpPr>
        <p:spPr>
          <a:xfrm>
            <a:off x="1882775" y="2781300"/>
            <a:ext cx="2705100" cy="1422400"/>
          </a:xfrm>
          <a:prstGeom prst="rect">
            <a:avLst/>
          </a:prstGeom>
          <a:ln/>
        </p:spPr>
        <p:style>
          <a:lnRef idx="2">
            <a:schemeClr val="dk1"/>
          </a:lnRef>
          <a:fillRef idx="1">
            <a:schemeClr val="lt1"/>
          </a:fillRef>
          <a:effectRef idx="0">
            <a:schemeClr val="dk1"/>
          </a:effectRef>
          <a:fontRef idx="minor">
            <a:schemeClr val="dk1"/>
          </a:fontRef>
        </p:style>
        <p:txBody>
          <a:bodyPr lIns="108000" tIns="288000" rIns="108000" bIns="108000" anchor="t"/>
          <a:lstStyle/>
          <a:p>
            <a:pPr algn="ctr">
              <a:defRPr/>
            </a:pPr>
            <a:r>
              <a:rPr lang="en-GB" sz="2400" b="1" dirty="0">
                <a:solidFill>
                  <a:srgbClr val="002060"/>
                </a:solidFill>
                <a:latin typeface="BPreplay" panose="02000503000000020004" pitchFamily="50" charset="0"/>
              </a:rPr>
              <a:t>4</a:t>
            </a:r>
          </a:p>
          <a:p>
            <a:pPr algn="ctr">
              <a:defRPr/>
            </a:pPr>
            <a:r>
              <a:rPr lang="en-GB" sz="2000" dirty="0">
                <a:solidFill>
                  <a:srgbClr val="002060"/>
                </a:solidFill>
                <a:latin typeface="BPreplay" panose="02000503000000020004" pitchFamily="50" charset="0"/>
              </a:rPr>
              <a:t>Pseudo Words (Nonsense words)</a:t>
            </a:r>
          </a:p>
        </p:txBody>
      </p:sp>
      <p:sp>
        <p:nvSpPr>
          <p:cNvPr id="25" name="Rectangle 24">
            <a:hlinkClick r:id="rId6" action="ppaction://hlinksldjump"/>
          </p:cNvPr>
          <p:cNvSpPr/>
          <p:nvPr/>
        </p:nvSpPr>
        <p:spPr>
          <a:xfrm>
            <a:off x="4745038" y="2781300"/>
            <a:ext cx="2705100" cy="1422400"/>
          </a:xfrm>
          <a:prstGeom prst="rect">
            <a:avLst/>
          </a:prstGeom>
          <a:ln/>
        </p:spPr>
        <p:style>
          <a:lnRef idx="2">
            <a:schemeClr val="dk1"/>
          </a:lnRef>
          <a:fillRef idx="1">
            <a:schemeClr val="lt1"/>
          </a:fillRef>
          <a:effectRef idx="0">
            <a:schemeClr val="dk1"/>
          </a:effectRef>
          <a:fontRef idx="minor">
            <a:schemeClr val="dk1"/>
          </a:fontRef>
        </p:style>
        <p:txBody>
          <a:bodyPr lIns="108000" tIns="288000" rIns="108000" bIns="108000" anchor="t"/>
          <a:lstStyle/>
          <a:p>
            <a:pPr algn="ctr">
              <a:defRPr/>
            </a:pPr>
            <a:r>
              <a:rPr lang="en-GB" sz="2400" b="1" dirty="0">
                <a:solidFill>
                  <a:srgbClr val="002060"/>
                </a:solidFill>
                <a:latin typeface="BPreplay" panose="02000503000000020004" pitchFamily="50" charset="0"/>
              </a:rPr>
              <a:t>5</a:t>
            </a:r>
          </a:p>
          <a:p>
            <a:pPr algn="ctr">
              <a:defRPr/>
            </a:pPr>
            <a:r>
              <a:rPr lang="en-GB" sz="2000" dirty="0">
                <a:solidFill>
                  <a:srgbClr val="002060"/>
                </a:solidFill>
                <a:latin typeface="BPreplay" panose="02000503000000020004" pitchFamily="50" charset="0"/>
              </a:rPr>
              <a:t>Reporting to Parents</a:t>
            </a:r>
          </a:p>
        </p:txBody>
      </p:sp>
      <p:sp>
        <p:nvSpPr>
          <p:cNvPr id="26" name="Rectangle 25">
            <a:hlinkClick r:id="rId7" action="ppaction://hlinksldjump"/>
          </p:cNvPr>
          <p:cNvSpPr/>
          <p:nvPr/>
        </p:nvSpPr>
        <p:spPr>
          <a:xfrm>
            <a:off x="7607300" y="2781300"/>
            <a:ext cx="2706688" cy="1422400"/>
          </a:xfrm>
          <a:prstGeom prst="rect">
            <a:avLst/>
          </a:prstGeom>
          <a:ln/>
        </p:spPr>
        <p:style>
          <a:lnRef idx="2">
            <a:schemeClr val="dk1"/>
          </a:lnRef>
          <a:fillRef idx="1">
            <a:schemeClr val="lt1"/>
          </a:fillRef>
          <a:effectRef idx="0">
            <a:schemeClr val="dk1"/>
          </a:effectRef>
          <a:fontRef idx="minor">
            <a:schemeClr val="dk1"/>
          </a:fontRef>
        </p:style>
        <p:txBody>
          <a:bodyPr lIns="108000" tIns="288000" rIns="108000" bIns="108000" anchor="t"/>
          <a:lstStyle/>
          <a:p>
            <a:pPr algn="ctr">
              <a:defRPr/>
            </a:pPr>
            <a:r>
              <a:rPr lang="en-GB" sz="2400" b="1" dirty="0">
                <a:solidFill>
                  <a:srgbClr val="002060"/>
                </a:solidFill>
                <a:latin typeface="BPreplay" panose="02000503000000020004" pitchFamily="50" charset="0"/>
              </a:rPr>
              <a:t>6</a:t>
            </a:r>
          </a:p>
          <a:p>
            <a:pPr algn="ctr">
              <a:defRPr/>
            </a:pPr>
            <a:r>
              <a:rPr lang="en-GB" sz="2000" dirty="0">
                <a:solidFill>
                  <a:srgbClr val="002060"/>
                </a:solidFill>
                <a:latin typeface="BPreplay" panose="02000503000000020004" pitchFamily="50" charset="0"/>
              </a:rPr>
              <a:t>How Are the Results Used?</a:t>
            </a:r>
          </a:p>
        </p:txBody>
      </p:sp>
      <p:sp>
        <p:nvSpPr>
          <p:cNvPr id="27" name="Rectangle 26">
            <a:hlinkClick r:id="rId8" action="ppaction://hlinksldjump"/>
          </p:cNvPr>
          <p:cNvSpPr/>
          <p:nvPr/>
        </p:nvSpPr>
        <p:spPr>
          <a:xfrm>
            <a:off x="4743450" y="4368800"/>
            <a:ext cx="2705100" cy="1422400"/>
          </a:xfrm>
          <a:prstGeom prst="rect">
            <a:avLst/>
          </a:prstGeom>
          <a:ln/>
        </p:spPr>
        <p:style>
          <a:lnRef idx="2">
            <a:schemeClr val="dk1"/>
          </a:lnRef>
          <a:fillRef idx="1">
            <a:schemeClr val="lt1"/>
          </a:fillRef>
          <a:effectRef idx="0">
            <a:schemeClr val="dk1"/>
          </a:effectRef>
          <a:fontRef idx="minor">
            <a:schemeClr val="dk1"/>
          </a:fontRef>
        </p:style>
        <p:txBody>
          <a:bodyPr lIns="108000" tIns="108000" rIns="108000" bIns="108000" anchor="ctr"/>
          <a:lstStyle/>
          <a:p>
            <a:pPr algn="ctr">
              <a:defRPr/>
            </a:pPr>
            <a:r>
              <a:rPr lang="en-GB" sz="2400" b="1" dirty="0">
                <a:solidFill>
                  <a:srgbClr val="002060"/>
                </a:solidFill>
                <a:latin typeface="BPreplay" panose="02000503000000020004" pitchFamily="50" charset="0"/>
              </a:rPr>
              <a:t>7</a:t>
            </a:r>
          </a:p>
          <a:p>
            <a:pPr algn="ctr">
              <a:defRPr/>
            </a:pPr>
            <a:r>
              <a:rPr lang="en-GB" sz="2000" dirty="0">
                <a:solidFill>
                  <a:srgbClr val="002060"/>
                </a:solidFill>
                <a:latin typeface="BPreplay" panose="02000503000000020004" pitchFamily="50" charset="0"/>
              </a:rPr>
              <a:t>How Can I Help My Child at Home?</a:t>
            </a:r>
          </a:p>
        </p:txBody>
      </p:sp>
      <p:sp>
        <p:nvSpPr>
          <p:cNvPr id="3" name="Rectangle 2">
            <a:extLst>
              <a:ext uri="{FF2B5EF4-FFF2-40B4-BE49-F238E27FC236}">
                <a16:creationId xmlns:a16="http://schemas.microsoft.com/office/drawing/2014/main" id="{8A6A2076-2E4C-5098-43D8-89ABA26F4D0B}"/>
              </a:ext>
            </a:extLst>
          </p:cNvPr>
          <p:cNvSpPr/>
          <p:nvPr/>
        </p:nvSpPr>
        <p:spPr>
          <a:xfrm>
            <a:off x="0" y="0"/>
            <a:ext cx="12192000" cy="6858000"/>
          </a:xfrm>
          <a:prstGeom prst="rect">
            <a:avLst/>
          </a:prstGeom>
          <a:no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F56BECAB-7C54-889A-B462-49C10703158A}"/>
              </a:ext>
            </a:extLst>
          </p:cNvPr>
          <p:cNvPicPr>
            <a:picLocks noChangeAspect="1"/>
          </p:cNvPicPr>
          <p:nvPr/>
        </p:nvPicPr>
        <p:blipFill>
          <a:blip r:embed="rId9"/>
          <a:stretch>
            <a:fillRect/>
          </a:stretch>
        </p:blipFill>
        <p:spPr>
          <a:xfrm>
            <a:off x="191313" y="5959476"/>
            <a:ext cx="644071" cy="757238"/>
          </a:xfrm>
          <a:prstGeom prst="rect">
            <a:avLst/>
          </a:prstGeom>
        </p:spPr>
      </p:pic>
    </p:spTree>
    <p:extLst>
      <p:ext uri="{BB962C8B-B14F-4D97-AF65-F5344CB8AC3E}">
        <p14:creationId xmlns:p14="http://schemas.microsoft.com/office/powerpoint/2010/main" val="6792229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172720" y="1177925"/>
            <a:ext cx="11866880"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lvl="0" eaLnBrk="0" fontAlgn="base" hangingPunct="0">
              <a:spcBef>
                <a:spcPct val="0"/>
              </a:spcBef>
              <a:spcAft>
                <a:spcPct val="0"/>
              </a:spcAft>
            </a:pPr>
            <a:r>
              <a:rPr lang="en-GB" altLang="en-US" sz="2400" dirty="0">
                <a:solidFill>
                  <a:prstClr val="black"/>
                </a:solidFill>
                <a:effectLst>
                  <a:outerShdw blurRad="38100" dist="38100" dir="2700000" algn="tl">
                    <a:srgbClr val="000000">
                      <a:alpha val="43137"/>
                    </a:srgbClr>
                  </a:outerShdw>
                </a:effectLst>
                <a:latin typeface="BPreplay" panose="02000503000000020004" charset="0"/>
              </a:rPr>
              <a:t>Phonics is a way of teaching children to read quickly and skilfully. Children  are taught how to: </a:t>
            </a:r>
          </a:p>
          <a:p>
            <a:pPr lvl="0" eaLnBrk="0" fontAlgn="base" hangingPunct="0">
              <a:spcBef>
                <a:spcPct val="0"/>
              </a:spcBef>
              <a:spcAft>
                <a:spcPct val="0"/>
              </a:spcAft>
            </a:pPr>
            <a:r>
              <a:rPr lang="en-GB" altLang="en-US" sz="2400" dirty="0">
                <a:solidFill>
                  <a:prstClr val="black"/>
                </a:solidFill>
                <a:effectLst>
                  <a:outerShdw blurRad="38100" dist="38100" dir="2700000" algn="tl">
                    <a:srgbClr val="000000">
                      <a:alpha val="43137"/>
                    </a:srgbClr>
                  </a:outerShdw>
                </a:effectLst>
                <a:latin typeface="BPreplay" panose="02000503000000020004" charset="0"/>
              </a:rPr>
              <a:t> recognise the sounds that each individual letter makes;</a:t>
            </a:r>
          </a:p>
          <a:p>
            <a:pPr lvl="0" eaLnBrk="0" fontAlgn="base" hangingPunct="0">
              <a:spcBef>
                <a:spcPct val="0"/>
              </a:spcBef>
              <a:spcAft>
                <a:spcPct val="0"/>
              </a:spcAft>
            </a:pPr>
            <a:r>
              <a:rPr lang="en-GB" altLang="en-US" sz="2400" dirty="0">
                <a:solidFill>
                  <a:prstClr val="black"/>
                </a:solidFill>
                <a:effectLst>
                  <a:outerShdw blurRad="38100" dist="38100" dir="2700000" algn="tl">
                    <a:srgbClr val="000000">
                      <a:alpha val="43137"/>
                    </a:srgbClr>
                  </a:outerShdw>
                </a:effectLst>
                <a:latin typeface="BPreplay" panose="02000503000000020004" charset="0"/>
              </a:rPr>
              <a:t> identify the sounds that different combinations of letters make - such as ‘</a:t>
            </a:r>
            <a:r>
              <a:rPr lang="en-GB" altLang="en-US" sz="2400" dirty="0" err="1">
                <a:solidFill>
                  <a:prstClr val="black"/>
                </a:solidFill>
                <a:effectLst>
                  <a:outerShdw blurRad="38100" dist="38100" dir="2700000" algn="tl">
                    <a:srgbClr val="000000">
                      <a:alpha val="43137"/>
                    </a:srgbClr>
                  </a:outerShdw>
                </a:effectLst>
                <a:latin typeface="BPreplay" panose="02000503000000020004" charset="0"/>
              </a:rPr>
              <a:t>sh</a:t>
            </a:r>
            <a:r>
              <a:rPr lang="en-GB" altLang="en-US" sz="2400" dirty="0">
                <a:solidFill>
                  <a:prstClr val="black"/>
                </a:solidFill>
                <a:effectLst>
                  <a:outerShdw blurRad="38100" dist="38100" dir="2700000" algn="tl">
                    <a:srgbClr val="000000">
                      <a:alpha val="43137"/>
                    </a:srgbClr>
                  </a:outerShdw>
                </a:effectLst>
                <a:latin typeface="BPreplay" panose="02000503000000020004" charset="0"/>
              </a:rPr>
              <a:t>’ or ‘</a:t>
            </a:r>
            <a:r>
              <a:rPr lang="en-GB" altLang="en-US" sz="2400" dirty="0" err="1">
                <a:solidFill>
                  <a:prstClr val="black"/>
                </a:solidFill>
                <a:effectLst>
                  <a:outerShdw blurRad="38100" dist="38100" dir="2700000" algn="tl">
                    <a:srgbClr val="000000">
                      <a:alpha val="43137"/>
                    </a:srgbClr>
                  </a:outerShdw>
                </a:effectLst>
                <a:latin typeface="BPreplay" panose="02000503000000020004" charset="0"/>
              </a:rPr>
              <a:t>oo</a:t>
            </a:r>
            <a:r>
              <a:rPr lang="en-GB" altLang="en-US" sz="2400" dirty="0">
                <a:solidFill>
                  <a:prstClr val="black"/>
                </a:solidFill>
                <a:effectLst>
                  <a:outerShdw blurRad="38100" dist="38100" dir="2700000" algn="tl">
                    <a:srgbClr val="000000">
                      <a:alpha val="43137"/>
                    </a:srgbClr>
                  </a:outerShdw>
                </a:effectLst>
                <a:latin typeface="BPreplay" panose="02000503000000020004" charset="0"/>
              </a:rPr>
              <a:t>’; and  blend these sounds together from left to right to make a word. Children can then use this knowledge to ‘de-code’ new words that they see. This is the first important step in learning to read.</a:t>
            </a:r>
          </a:p>
        </p:txBody>
      </p:sp>
      <p:sp>
        <p:nvSpPr>
          <p:cNvPr id="10" name="Oval 9">
            <a:hlinkClick r:id="" action="ppaction://hlinkshowjump?jump=nextslide"/>
          </p:cNvPr>
          <p:cNvSpPr/>
          <p:nvPr/>
        </p:nvSpPr>
        <p:spPr>
          <a:xfrm>
            <a:off x="9750425" y="5930900"/>
            <a:ext cx="755650" cy="757238"/>
          </a:xfrm>
          <a:prstGeom prst="ellipse">
            <a:avLst/>
          </a:prstGeom>
          <a:solidFill>
            <a:srgbClr val="C0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9750425" y="5065714"/>
            <a:ext cx="755650" cy="757237"/>
          </a:xfrm>
          <a:prstGeom prst="ellipse">
            <a:avLst/>
          </a:prstGeom>
          <a:solidFill>
            <a:schemeClr val="accent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err="1">
                <a:solidFill>
                  <a:schemeClr val="bg1"/>
                </a:solidFill>
                <a:latin typeface="BPreplay" panose="02000503000000020004" pitchFamily="50" charset="0"/>
              </a:rPr>
              <a:t>chpter</a:t>
            </a:r>
            <a:endParaRPr lang="en-GB" sz="1000" dirty="0">
              <a:solidFill>
                <a:schemeClr val="bg1"/>
              </a:solidFill>
              <a:latin typeface="BPreplay" panose="02000503000000020004" pitchFamily="50" charset="0"/>
            </a:endParaRPr>
          </a:p>
          <a:p>
            <a:pPr algn="ctr">
              <a:defRPr/>
            </a:pPr>
            <a:r>
              <a:rPr lang="en-GB" sz="1000" dirty="0">
                <a:solidFill>
                  <a:schemeClr val="bg1"/>
                </a:solidFill>
                <a:latin typeface="BPreplay" panose="02000503000000020004" pitchFamily="50" charset="0"/>
              </a:rPr>
              <a:t>menu</a:t>
            </a:r>
          </a:p>
        </p:txBody>
      </p:sp>
      <p:sp>
        <p:nvSpPr>
          <p:cNvPr id="14" name="Rectangle 3"/>
          <p:cNvSpPr>
            <a:spLocks noChangeArrowheads="1"/>
          </p:cNvSpPr>
          <p:nvPr/>
        </p:nvSpPr>
        <p:spPr bwMode="auto">
          <a:xfrm>
            <a:off x="1931988" y="401639"/>
            <a:ext cx="3756156"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rgbClr val="C00000"/>
                </a:solidFill>
                <a:latin typeface="BPreplay" panose="02000503000000020004" pitchFamily="50" charset="0"/>
              </a:rPr>
              <a:t>What is Phonics?</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677988" y="4836159"/>
            <a:ext cx="1318761" cy="1880553"/>
          </a:xfrm>
          <a:prstGeom prst="rect">
            <a:avLst/>
          </a:prstGeom>
        </p:spPr>
      </p:pic>
      <p:sp>
        <p:nvSpPr>
          <p:cNvPr id="4" name="Rectangle 3">
            <a:extLst>
              <a:ext uri="{FF2B5EF4-FFF2-40B4-BE49-F238E27FC236}">
                <a16:creationId xmlns:a16="http://schemas.microsoft.com/office/drawing/2014/main" id="{9581150C-B6D7-96F2-1D8A-0F8757A61A28}"/>
              </a:ext>
            </a:extLst>
          </p:cNvPr>
          <p:cNvSpPr/>
          <p:nvPr/>
        </p:nvSpPr>
        <p:spPr>
          <a:xfrm>
            <a:off x="0" y="0"/>
            <a:ext cx="12192000" cy="6858000"/>
          </a:xfrm>
          <a:prstGeom prst="rect">
            <a:avLst/>
          </a:prstGeom>
          <a:no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511B68FF-E170-982A-37A1-AC9791CD7B26}"/>
              </a:ext>
            </a:extLst>
          </p:cNvPr>
          <p:cNvPicPr>
            <a:picLocks noChangeAspect="1"/>
          </p:cNvPicPr>
          <p:nvPr/>
        </p:nvPicPr>
        <p:blipFill>
          <a:blip r:embed="rId4"/>
          <a:stretch>
            <a:fillRect/>
          </a:stretch>
        </p:blipFill>
        <p:spPr>
          <a:xfrm>
            <a:off x="191313" y="5959476"/>
            <a:ext cx="644071" cy="757238"/>
          </a:xfrm>
          <a:prstGeom prst="rect">
            <a:avLst/>
          </a:prstGeom>
        </p:spPr>
      </p:pic>
    </p:spTree>
    <p:extLst>
      <p:ext uri="{BB962C8B-B14F-4D97-AF65-F5344CB8AC3E}">
        <p14:creationId xmlns:p14="http://schemas.microsoft.com/office/powerpoint/2010/main" val="30080501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1877220"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lvl="0" eaLnBrk="0" fontAlgn="base" hangingPunct="0">
              <a:spcBef>
                <a:spcPct val="0"/>
              </a:spcBef>
              <a:spcAft>
                <a:spcPct val="0"/>
              </a:spcAft>
            </a:pPr>
            <a:r>
              <a:rPr lang="en-GB" altLang="en-US" sz="2800" dirty="0">
                <a:solidFill>
                  <a:prstClr val="black"/>
                </a:solidFill>
                <a:effectLst>
                  <a:outerShdw blurRad="38100" dist="38100" dir="2700000" algn="tl">
                    <a:srgbClr val="000000">
                      <a:alpha val="43137"/>
                    </a:srgbClr>
                  </a:outerShdw>
                </a:effectLst>
                <a:latin typeface="BPreplay" panose="02000503000000020004" charset="0"/>
              </a:rPr>
              <a:t>Research shows that when phonics is taught in a structured way – starting with the easiest sounds and progressing through to the most complex – it is the most effective way of teaching young children to read. It is particularly helpful for children aged 5 to 7.</a:t>
            </a:r>
          </a:p>
        </p:txBody>
      </p:sp>
      <p:pic>
        <p:nvPicPr>
          <p:cNvPr id="4105" name="Picture 1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85913" y="6716714"/>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1931989" y="401639"/>
            <a:ext cx="3076483"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rgbClr val="C00000"/>
                </a:solidFill>
                <a:effectLst>
                  <a:outerShdw blurRad="38100" dist="38100" dir="2700000" algn="tl">
                    <a:srgbClr val="000000">
                      <a:alpha val="43137"/>
                    </a:srgbClr>
                  </a:outerShdw>
                </a:effectLst>
                <a:latin typeface="BPreplay" panose="02000503000000020004" pitchFamily="50" charset="0"/>
              </a:rPr>
              <a:t>Why Phonics?</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677988" y="4174067"/>
            <a:ext cx="1783062" cy="2542646"/>
          </a:xfrm>
          <a:prstGeom prst="rect">
            <a:avLst/>
          </a:prstGeom>
        </p:spPr>
      </p:pic>
    </p:spTree>
    <p:extLst>
      <p:ext uri="{BB962C8B-B14F-4D97-AF65-F5344CB8AC3E}">
        <p14:creationId xmlns:p14="http://schemas.microsoft.com/office/powerpoint/2010/main" val="2133668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877219" y="85239"/>
            <a:ext cx="8420100" cy="1000494"/>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1877220"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indent="-228600">
              <a:lnSpc>
                <a:spcPct val="90000"/>
              </a:lnSpc>
              <a:spcAft>
                <a:spcPts val="600"/>
              </a:spcAft>
              <a:buFont typeface="Arial" panose="020B0604020202020204" pitchFamily="34" charset="0"/>
              <a:buChar char="•"/>
            </a:pPr>
            <a:r>
              <a:rPr lang="en-US" dirty="0">
                <a:latin typeface="BPreplay" panose="02000503000000020004" charset="0"/>
              </a:rPr>
              <a:t>Children in Reception and Year 1 have  daily phonics lessons.</a:t>
            </a:r>
          </a:p>
          <a:p>
            <a:pPr indent="-228600">
              <a:lnSpc>
                <a:spcPct val="90000"/>
              </a:lnSpc>
              <a:spcAft>
                <a:spcPts val="600"/>
              </a:spcAft>
              <a:buFont typeface="Arial" panose="020B0604020202020204" pitchFamily="34" charset="0"/>
              <a:buChar char="•"/>
            </a:pPr>
            <a:r>
              <a:rPr lang="en-US" dirty="0">
                <a:latin typeface="BPreplay" panose="02000503000000020004" charset="0"/>
              </a:rPr>
              <a:t>Children in Rece</a:t>
            </a:r>
          </a:p>
          <a:p>
            <a:pPr>
              <a:lnSpc>
                <a:spcPct val="90000"/>
              </a:lnSpc>
              <a:spcAft>
                <a:spcPts val="600"/>
              </a:spcAft>
            </a:pPr>
            <a:endParaRPr lang="en-US" sz="1000" dirty="0">
              <a:solidFill>
                <a:srgbClr val="1C1C1C"/>
              </a:solidFill>
              <a:effectLst>
                <a:outerShdw blurRad="38100" dist="38100" dir="2700000" algn="tl">
                  <a:srgbClr val="000000">
                    <a:alpha val="43137"/>
                  </a:srgbClr>
                </a:outerShdw>
              </a:effectLst>
              <a:latin typeface="BPreplay" panose="02000503000000020004" charset="0"/>
            </a:endParaRPr>
          </a:p>
          <a:p>
            <a:pPr indent="-228600">
              <a:lnSpc>
                <a:spcPct val="90000"/>
              </a:lnSpc>
              <a:spcAft>
                <a:spcPts val="600"/>
              </a:spcAft>
              <a:buFont typeface="Arial" panose="020B0604020202020204" pitchFamily="34" charset="0"/>
              <a:buChar char="•"/>
            </a:pPr>
            <a:r>
              <a:rPr lang="en-US" dirty="0">
                <a:solidFill>
                  <a:srgbClr val="1C1C1C"/>
                </a:solidFill>
                <a:effectLst>
                  <a:outerShdw blurRad="38100" dist="38100" dir="2700000" algn="tl">
                    <a:srgbClr val="000000">
                      <a:alpha val="43137"/>
                    </a:srgbClr>
                  </a:outerShdw>
                </a:effectLst>
                <a:latin typeface="BPreplay" panose="02000503000000020004" charset="0"/>
              </a:rPr>
              <a:t> </a:t>
            </a:r>
            <a:r>
              <a:rPr lang="en-US" sz="1900" dirty="0">
                <a:solidFill>
                  <a:srgbClr val="1C1C1C"/>
                </a:solidFill>
                <a:effectLst>
                  <a:outerShdw blurRad="38100" dist="38100" dir="2700000" algn="tl">
                    <a:srgbClr val="000000">
                      <a:alpha val="43137"/>
                    </a:srgbClr>
                  </a:outerShdw>
                </a:effectLst>
                <a:latin typeface="BPreplay" panose="02000503000000020004" charset="0"/>
              </a:rPr>
              <a:t>Phonics lessons in Year 1  last</a:t>
            </a:r>
          </a:p>
          <a:p>
            <a:pPr>
              <a:lnSpc>
                <a:spcPct val="90000"/>
              </a:lnSpc>
              <a:spcAft>
                <a:spcPts val="600"/>
              </a:spcAft>
            </a:pPr>
            <a:r>
              <a:rPr lang="en-US" sz="1900" dirty="0">
                <a:solidFill>
                  <a:srgbClr val="1C1C1C"/>
                </a:solidFill>
                <a:effectLst>
                  <a:outerShdw blurRad="38100" dist="38100" dir="2700000" algn="tl">
                    <a:srgbClr val="000000">
                      <a:alpha val="43137"/>
                    </a:srgbClr>
                  </a:outerShdw>
                </a:effectLst>
                <a:latin typeface="BPreplay" panose="02000503000000020004" charset="0"/>
              </a:rPr>
              <a:t>    approximately 40 minutes. </a:t>
            </a:r>
          </a:p>
          <a:p>
            <a:pPr>
              <a:lnSpc>
                <a:spcPct val="90000"/>
              </a:lnSpc>
              <a:spcAft>
                <a:spcPts val="600"/>
              </a:spcAft>
            </a:pPr>
            <a:endParaRPr lang="en-US" sz="1000" dirty="0">
              <a:solidFill>
                <a:srgbClr val="1C1C1C"/>
              </a:solidFill>
              <a:effectLst>
                <a:outerShdw blurRad="38100" dist="38100" dir="2700000" algn="tl">
                  <a:srgbClr val="000000">
                    <a:alpha val="43137"/>
                  </a:srgbClr>
                </a:outerShdw>
              </a:effectLst>
              <a:latin typeface="BPreplay" panose="02000503000000020004" charset="0"/>
            </a:endParaRPr>
          </a:p>
          <a:p>
            <a:pPr indent="-228600">
              <a:lnSpc>
                <a:spcPct val="90000"/>
              </a:lnSpc>
              <a:spcAft>
                <a:spcPts val="600"/>
              </a:spcAft>
              <a:buFont typeface="Arial" panose="020B0604020202020204" pitchFamily="34" charset="0"/>
              <a:buChar char="•"/>
            </a:pPr>
            <a:r>
              <a:rPr lang="en-US" sz="1900" dirty="0">
                <a:solidFill>
                  <a:srgbClr val="1C1C1C"/>
                </a:solidFill>
                <a:effectLst>
                  <a:outerShdw blurRad="38100" dist="38100" dir="2700000" algn="tl">
                    <a:srgbClr val="000000">
                      <a:alpha val="43137"/>
                    </a:srgbClr>
                  </a:outerShdw>
                </a:effectLst>
                <a:latin typeface="BPreplay" panose="02000503000000020004" charset="0"/>
              </a:rPr>
              <a:t>We use a scheme called ‘Essential Letters and Sounds’.</a:t>
            </a:r>
          </a:p>
          <a:p>
            <a:pPr>
              <a:lnSpc>
                <a:spcPct val="90000"/>
              </a:lnSpc>
              <a:spcAft>
                <a:spcPts val="600"/>
              </a:spcAft>
            </a:pPr>
            <a:endParaRPr lang="en-US" sz="1200" dirty="0">
              <a:solidFill>
                <a:srgbClr val="1C1C1C"/>
              </a:solidFill>
              <a:effectLst>
                <a:outerShdw blurRad="38100" dist="38100" dir="2700000" algn="tl">
                  <a:srgbClr val="000000">
                    <a:alpha val="43137"/>
                  </a:srgbClr>
                </a:outerShdw>
              </a:effectLst>
              <a:latin typeface="BPreplay" panose="02000503000000020004" charset="0"/>
            </a:endParaRPr>
          </a:p>
          <a:p>
            <a:pPr indent="-228600">
              <a:lnSpc>
                <a:spcPct val="90000"/>
              </a:lnSpc>
              <a:spcAft>
                <a:spcPts val="600"/>
              </a:spcAft>
              <a:buFont typeface="Arial" panose="020B0604020202020204" pitchFamily="34" charset="0"/>
              <a:buChar char="•"/>
            </a:pPr>
            <a:r>
              <a:rPr lang="en-US" sz="1900" dirty="0">
                <a:solidFill>
                  <a:srgbClr val="1C1C1C"/>
                </a:solidFill>
                <a:effectLst>
                  <a:outerShdw blurRad="38100" dist="38100" dir="2700000" algn="tl">
                    <a:srgbClr val="000000">
                      <a:alpha val="43137"/>
                    </a:srgbClr>
                  </a:outerShdw>
                </a:effectLst>
                <a:latin typeface="BPreplay" panose="02000503000000020004" charset="0"/>
              </a:rPr>
              <a:t>Some children need extra practice and take part in </a:t>
            </a:r>
          </a:p>
          <a:p>
            <a:pPr>
              <a:lnSpc>
                <a:spcPct val="90000"/>
              </a:lnSpc>
              <a:spcAft>
                <a:spcPts val="600"/>
              </a:spcAft>
            </a:pPr>
            <a:r>
              <a:rPr lang="en-US" sz="1900" dirty="0">
                <a:solidFill>
                  <a:srgbClr val="1C1C1C"/>
                </a:solidFill>
                <a:effectLst>
                  <a:outerShdw blurRad="38100" dist="38100" dir="2700000" algn="tl">
                    <a:srgbClr val="000000">
                      <a:alpha val="43137"/>
                    </a:srgbClr>
                  </a:outerShdw>
                </a:effectLst>
                <a:latin typeface="BPreplay" panose="02000503000000020004" charset="0"/>
              </a:rPr>
              <a:t>   phonic intervention groups during the week. </a:t>
            </a:r>
          </a:p>
          <a:p>
            <a:pPr>
              <a:lnSpc>
                <a:spcPct val="90000"/>
              </a:lnSpc>
              <a:spcAft>
                <a:spcPts val="600"/>
              </a:spcAft>
            </a:pPr>
            <a:r>
              <a:rPr lang="en-US" sz="1900" dirty="0">
                <a:solidFill>
                  <a:srgbClr val="1C1C1C"/>
                </a:solidFill>
                <a:effectLst>
                  <a:outerShdw blurRad="38100" dist="38100" dir="2700000" algn="tl">
                    <a:srgbClr val="000000">
                      <a:alpha val="43137"/>
                    </a:srgbClr>
                  </a:outerShdw>
                </a:effectLst>
                <a:latin typeface="BPreplay" panose="02000503000000020004" charset="0"/>
              </a:rPr>
              <a:t>   </a:t>
            </a:r>
            <a:endParaRPr lang="en-US" sz="1200" dirty="0">
              <a:solidFill>
                <a:srgbClr val="1C1C1C"/>
              </a:solidFill>
              <a:effectLst>
                <a:outerShdw blurRad="38100" dist="38100" dir="2700000" algn="tl">
                  <a:srgbClr val="000000">
                    <a:alpha val="43137"/>
                  </a:srgbClr>
                </a:outerShdw>
              </a:effectLst>
              <a:latin typeface="BPreplay" panose="02000503000000020004" charset="0"/>
            </a:endParaRPr>
          </a:p>
          <a:p>
            <a:pPr indent="-228600">
              <a:lnSpc>
                <a:spcPct val="90000"/>
              </a:lnSpc>
              <a:spcAft>
                <a:spcPts val="600"/>
              </a:spcAft>
              <a:buFont typeface="Arial" panose="020B0604020202020204" pitchFamily="34" charset="0"/>
              <a:buChar char="•"/>
            </a:pPr>
            <a:r>
              <a:rPr lang="en-US" sz="1900" dirty="0">
                <a:solidFill>
                  <a:srgbClr val="1C1C1C"/>
                </a:solidFill>
                <a:effectLst>
                  <a:outerShdw blurRad="38100" dist="38100" dir="2700000" algn="tl">
                    <a:srgbClr val="000000">
                      <a:alpha val="43137"/>
                    </a:srgbClr>
                  </a:outerShdw>
                </a:effectLst>
                <a:latin typeface="BPreplay" panose="02000503000000020004" charset="0"/>
              </a:rPr>
              <a:t>Children take home a phonic phase reading book. These books </a:t>
            </a:r>
          </a:p>
          <a:p>
            <a:pPr>
              <a:lnSpc>
                <a:spcPct val="90000"/>
              </a:lnSpc>
              <a:spcAft>
                <a:spcPts val="600"/>
              </a:spcAft>
            </a:pPr>
            <a:r>
              <a:rPr lang="en-US" sz="1900" dirty="0">
                <a:solidFill>
                  <a:srgbClr val="1C1C1C"/>
                </a:solidFill>
                <a:effectLst>
                  <a:outerShdw blurRad="38100" dist="38100" dir="2700000" algn="tl">
                    <a:srgbClr val="000000">
                      <a:alpha val="43137"/>
                    </a:srgbClr>
                  </a:outerShdw>
                </a:effectLst>
                <a:latin typeface="BPreplay" panose="02000503000000020004" charset="0"/>
              </a:rPr>
              <a:t>   contain letter sounds (phonemes) the children have practiced </a:t>
            </a:r>
          </a:p>
          <a:p>
            <a:pPr>
              <a:lnSpc>
                <a:spcPct val="90000"/>
              </a:lnSpc>
              <a:spcAft>
                <a:spcPts val="600"/>
              </a:spcAft>
            </a:pPr>
            <a:r>
              <a:rPr lang="en-US" sz="1900" dirty="0">
                <a:solidFill>
                  <a:srgbClr val="1C1C1C"/>
                </a:solidFill>
                <a:effectLst>
                  <a:outerShdw blurRad="38100" dist="38100" dir="2700000" algn="tl">
                    <a:srgbClr val="000000">
                      <a:alpha val="43137"/>
                    </a:srgbClr>
                  </a:outerShdw>
                </a:effectLst>
                <a:latin typeface="BPreplay" panose="02000503000000020004" charset="0"/>
              </a:rPr>
              <a:t>   during their phonics lessons.</a:t>
            </a:r>
          </a:p>
          <a:p>
            <a:pPr>
              <a:lnSpc>
                <a:spcPct val="90000"/>
              </a:lnSpc>
              <a:spcAft>
                <a:spcPts val="600"/>
              </a:spcAft>
            </a:pPr>
            <a:endParaRPr lang="en-US" dirty="0">
              <a:solidFill>
                <a:srgbClr val="1C1C1C"/>
              </a:solidFill>
            </a:endParaRPr>
          </a:p>
          <a:p>
            <a:pPr>
              <a:lnSpc>
                <a:spcPct val="90000"/>
              </a:lnSpc>
              <a:spcAft>
                <a:spcPts val="600"/>
              </a:spcAft>
            </a:pPr>
            <a:endParaRPr lang="en-US" dirty="0">
              <a:solidFill>
                <a:srgbClr val="1C1C1C"/>
              </a:solidFill>
            </a:endParaRPr>
          </a:p>
          <a:p>
            <a:pPr>
              <a:lnSpc>
                <a:spcPct val="90000"/>
              </a:lnSpc>
              <a:spcAft>
                <a:spcPts val="600"/>
              </a:spcAft>
            </a:pPr>
            <a:endParaRPr lang="en-US" dirty="0">
              <a:solidFill>
                <a:srgbClr val="1C1C1C"/>
              </a:solidFill>
            </a:endParaRPr>
          </a:p>
          <a:p>
            <a:pPr indent="-228600">
              <a:lnSpc>
                <a:spcPct val="90000"/>
              </a:lnSpc>
              <a:spcAft>
                <a:spcPts val="600"/>
              </a:spcAft>
              <a:buFont typeface="Arial" panose="020B0604020202020204" pitchFamily="34" charset="0"/>
              <a:buChar char="•"/>
            </a:pPr>
            <a:endParaRPr lang="en-US" dirty="0">
              <a:solidFill>
                <a:srgbClr val="1C1C1C"/>
              </a:solidFill>
            </a:endParaRPr>
          </a:p>
          <a:p>
            <a:pPr indent="-228600">
              <a:lnSpc>
                <a:spcPct val="90000"/>
              </a:lnSpc>
              <a:spcAft>
                <a:spcPts val="600"/>
              </a:spcAft>
              <a:buFont typeface="Arial" panose="020B0604020202020204" pitchFamily="34" charset="0"/>
              <a:buChar char="•"/>
            </a:pPr>
            <a:r>
              <a:rPr lang="en-US" dirty="0"/>
              <a:t>and Year 1 have  daily phonics lessons.</a:t>
            </a:r>
          </a:p>
          <a:p>
            <a:pPr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pPr>
            <a:r>
              <a:rPr lang="en-US" dirty="0"/>
              <a:t>Phonics lessons in Year 1 phonic last 45 minutes. </a:t>
            </a:r>
          </a:p>
          <a:p>
            <a:pPr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pPr>
            <a:endParaRPr lang="en-US" dirty="0"/>
          </a:p>
        </p:txBody>
      </p:sp>
      <p:pic>
        <p:nvPicPr>
          <p:cNvPr id="4105" name="Picture 1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85913" y="6716714"/>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2032001" y="194834"/>
            <a:ext cx="8369299" cy="854080"/>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spcBef>
                <a:spcPct val="0"/>
              </a:spcBef>
              <a:spcAft>
                <a:spcPts val="600"/>
              </a:spcAft>
              <a:buNone/>
            </a:pPr>
            <a:r>
              <a:rPr lang="en-US" sz="2750" b="1" dirty="0">
                <a:solidFill>
                  <a:srgbClr val="C00000"/>
                </a:solidFill>
                <a:effectLst>
                  <a:outerShdw blurRad="38100" dist="38100" dir="2700000" algn="tl">
                    <a:srgbClr val="000000">
                      <a:alpha val="43137"/>
                    </a:srgbClr>
                  </a:outerShdw>
                </a:effectLst>
                <a:latin typeface="BPreplay" panose="02000503000000020004" charset="0"/>
                <a:ea typeface="+mj-ea"/>
                <a:cs typeface="+mj-cs"/>
              </a:rPr>
              <a:t>How is phonics taught at Saint Joseph’s Primary School?</a:t>
            </a:r>
          </a:p>
        </p:txBody>
      </p:sp>
      <p:sp>
        <p:nvSpPr>
          <p:cNvPr id="5" name="TextBox 4">
            <a:extLst>
              <a:ext uri="{FF2B5EF4-FFF2-40B4-BE49-F238E27FC236}">
                <a16:creationId xmlns:a16="http://schemas.microsoft.com/office/drawing/2014/main" id="{B67C8753-04F6-F4CE-F1D5-E51D0C1DF447}"/>
              </a:ext>
            </a:extLst>
          </p:cNvPr>
          <p:cNvSpPr txBox="1"/>
          <p:nvPr/>
        </p:nvSpPr>
        <p:spPr>
          <a:xfrm>
            <a:off x="2032001" y="1403235"/>
            <a:ext cx="6073553" cy="667875"/>
          </a:xfrm>
          <a:prstGeom prst="rect">
            <a:avLst/>
          </a:prstGeom>
          <a:noFill/>
        </p:spPr>
        <p:txBody>
          <a:bodyPr wrap="square">
            <a:spAutoFit/>
          </a:bodyPr>
          <a:lstStyle/>
          <a:p>
            <a:pPr indent="-228600">
              <a:lnSpc>
                <a:spcPct val="90000"/>
              </a:lnSpc>
              <a:spcAft>
                <a:spcPts val="600"/>
              </a:spcAft>
              <a:buFont typeface="Arial" panose="020B0604020202020204" pitchFamily="34" charset="0"/>
              <a:buChar char="•"/>
            </a:pPr>
            <a:r>
              <a:rPr lang="en-US" dirty="0">
                <a:effectLst>
                  <a:outerShdw blurRad="38100" dist="38100" dir="2700000" algn="tl">
                    <a:srgbClr val="000000">
                      <a:alpha val="43137"/>
                    </a:srgbClr>
                  </a:outerShdw>
                </a:effectLst>
                <a:latin typeface="BPreplay" panose="02000503000000020004" charset="0"/>
              </a:rPr>
              <a:t>Children in Reception and Year 1 have</a:t>
            </a:r>
          </a:p>
          <a:p>
            <a:pPr>
              <a:lnSpc>
                <a:spcPct val="90000"/>
              </a:lnSpc>
              <a:spcAft>
                <a:spcPts val="600"/>
              </a:spcAft>
            </a:pPr>
            <a:r>
              <a:rPr lang="en-US" dirty="0">
                <a:effectLst>
                  <a:outerShdw blurRad="38100" dist="38100" dir="2700000" algn="tl">
                    <a:srgbClr val="000000">
                      <a:alpha val="43137"/>
                    </a:srgbClr>
                  </a:outerShdw>
                </a:effectLst>
                <a:latin typeface="BPreplay" panose="02000503000000020004" charset="0"/>
              </a:rPr>
              <a:t>   daily phonics lessons.</a:t>
            </a:r>
          </a:p>
        </p:txBody>
      </p:sp>
      <p:pic>
        <p:nvPicPr>
          <p:cNvPr id="6" name="Picture 5" descr="A blue and white card with a deer and a shirt&#10;&#10;Description automatically generated">
            <a:extLst>
              <a:ext uri="{FF2B5EF4-FFF2-40B4-BE49-F238E27FC236}">
                <a16:creationId xmlns:a16="http://schemas.microsoft.com/office/drawing/2014/main" id="{5B30B6C1-8DF5-D076-F6AA-790389D4F57B}"/>
              </a:ext>
            </a:extLst>
          </p:cNvPr>
          <p:cNvPicPr>
            <a:picLocks noChangeAspect="1"/>
          </p:cNvPicPr>
          <p:nvPr/>
        </p:nvPicPr>
        <p:blipFill>
          <a:blip r:embed="rId3"/>
          <a:stretch>
            <a:fillRect/>
          </a:stretch>
        </p:blipFill>
        <p:spPr>
          <a:xfrm>
            <a:off x="8529429" y="1295829"/>
            <a:ext cx="2120632" cy="2904977"/>
          </a:xfrm>
          <a:prstGeom prst="rect">
            <a:avLst/>
          </a:prstGeom>
        </p:spPr>
      </p:pic>
    </p:spTree>
    <p:extLst>
      <p:ext uri="{BB962C8B-B14F-4D97-AF65-F5344CB8AC3E}">
        <p14:creationId xmlns:p14="http://schemas.microsoft.com/office/powerpoint/2010/main" val="31953415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18" end="18"/>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2">
                                            <p:txEl>
                                              <p:pRg st="11" end="11"/>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2">
                                            <p:txEl>
                                              <p:pRg st="12" end="12"/>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2">
                                            <p:txEl>
                                              <p:pRg st="13" end="13"/>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2">
                                            <p:txEl>
                                              <p:pRg st="20" end="2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7C5A2-DB80-6310-5112-48B3478C4BBC}"/>
              </a:ext>
            </a:extLst>
          </p:cNvPr>
          <p:cNvSpPr>
            <a:spLocks noGrp="1"/>
          </p:cNvSpPr>
          <p:nvPr>
            <p:ph type="ctrTitle"/>
          </p:nvPr>
        </p:nvSpPr>
        <p:spPr>
          <a:xfrm>
            <a:off x="2295526" y="1967267"/>
            <a:ext cx="1971675" cy="2547257"/>
          </a:xfrm>
          <a:solidFill>
            <a:schemeClr val="tx1"/>
          </a:solidFill>
        </p:spPr>
        <p:txBody>
          <a:bodyPr vert="horz" lIns="91440" tIns="45720" rIns="91440" bIns="45720" rtlCol="0" anchor="ctr">
            <a:normAutofit/>
          </a:bodyPr>
          <a:lstStyle/>
          <a:p>
            <a:r>
              <a:rPr lang="en-US" sz="3100" dirty="0">
                <a:solidFill>
                  <a:srgbClr val="FFFFFF"/>
                </a:solidFill>
                <a:effectLst>
                  <a:outerShdw blurRad="38100" dist="38100" dir="2700000" algn="tl">
                    <a:srgbClr val="000000">
                      <a:alpha val="43137"/>
                    </a:srgbClr>
                  </a:outerShdw>
                </a:effectLst>
              </a:rPr>
              <a:t>What are </a:t>
            </a:r>
            <a:br>
              <a:rPr lang="en-US" sz="3100" dirty="0">
                <a:solidFill>
                  <a:srgbClr val="FFFFFF"/>
                </a:solidFill>
                <a:effectLst>
                  <a:outerShdw blurRad="38100" dist="38100" dir="2700000" algn="tl">
                    <a:srgbClr val="000000">
                      <a:alpha val="43137"/>
                    </a:srgbClr>
                  </a:outerShdw>
                </a:effectLst>
              </a:rPr>
            </a:br>
            <a:r>
              <a:rPr lang="en-US" sz="3100" dirty="0">
                <a:solidFill>
                  <a:srgbClr val="FFFFFF"/>
                </a:solidFill>
                <a:effectLst>
                  <a:outerShdw blurRad="38100" dist="38100" dir="2700000" algn="tl">
                    <a:srgbClr val="000000">
                      <a:alpha val="43137"/>
                    </a:srgbClr>
                  </a:outerShdw>
                </a:effectLst>
              </a:rPr>
              <a:t>Tricky Words?</a:t>
            </a:r>
          </a:p>
        </p:txBody>
      </p:sp>
      <p:pic>
        <p:nvPicPr>
          <p:cNvPr id="5" name="Picture 4">
            <a:extLst>
              <a:ext uri="{FF2B5EF4-FFF2-40B4-BE49-F238E27FC236}">
                <a16:creationId xmlns:a16="http://schemas.microsoft.com/office/drawing/2014/main" id="{FEB59718-342D-A5B4-6336-18229F4BCBD7}"/>
              </a:ext>
            </a:extLst>
          </p:cNvPr>
          <p:cNvPicPr>
            <a:picLocks noChangeAspect="1"/>
          </p:cNvPicPr>
          <p:nvPr/>
        </p:nvPicPr>
        <p:blipFill rotWithShape="1">
          <a:blip r:embed="rId2"/>
          <a:srcRect l="3961" r="2374" b="1"/>
          <a:stretch/>
        </p:blipFill>
        <p:spPr>
          <a:xfrm>
            <a:off x="5106988" y="1520749"/>
            <a:ext cx="5085525" cy="3814172"/>
          </a:xfrm>
          <a:prstGeom prst="rect">
            <a:avLst/>
          </a:prstGeom>
        </p:spPr>
      </p:pic>
      <p:sp>
        <p:nvSpPr>
          <p:cNvPr id="6" name="TextBox 5">
            <a:extLst>
              <a:ext uri="{FF2B5EF4-FFF2-40B4-BE49-F238E27FC236}">
                <a16:creationId xmlns:a16="http://schemas.microsoft.com/office/drawing/2014/main" id="{6284E62D-8CEB-47EA-D4EF-D4BC21FE91F6}"/>
              </a:ext>
            </a:extLst>
          </p:cNvPr>
          <p:cNvSpPr txBox="1"/>
          <p:nvPr/>
        </p:nvSpPr>
        <p:spPr>
          <a:xfrm>
            <a:off x="2900282" y="5479061"/>
            <a:ext cx="6391437" cy="498213"/>
          </a:xfrm>
          <a:prstGeom prst="rect">
            <a:avLst/>
          </a:prstGeom>
          <a:noFill/>
        </p:spPr>
        <p:txBody>
          <a:bodyPr wrap="square">
            <a:spAutoFit/>
          </a:bodyPr>
          <a:lstStyle/>
          <a:p>
            <a:pPr defTabSz="914400" fontAlgn="t">
              <a:lnSpc>
                <a:spcPts val="1500"/>
              </a:lnSpc>
              <a:defRPr/>
            </a:pPr>
            <a:r>
              <a:rPr lang="en-GB" dirty="0">
                <a:latin typeface="BPreplay" panose="02000503000000020004" charset="0"/>
              </a:rPr>
              <a:t>“Tricky words” are words that cannot be sounded out using phonics, so children need to learn them by sight.</a:t>
            </a:r>
          </a:p>
        </p:txBody>
      </p:sp>
    </p:spTree>
    <p:extLst>
      <p:ext uri="{BB962C8B-B14F-4D97-AF65-F5344CB8AC3E}">
        <p14:creationId xmlns:p14="http://schemas.microsoft.com/office/powerpoint/2010/main" val="3090311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157005" y="1177924"/>
            <a:ext cx="1166923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sz="2400" dirty="0">
                <a:solidFill>
                  <a:schemeClr val="bg2">
                    <a:lumMod val="10000"/>
                  </a:schemeClr>
                </a:solidFill>
                <a:latin typeface="BPreplay" panose="02000503000000020004" pitchFamily="50" charset="0"/>
              </a:rPr>
              <a:t>Children in Year 1 throughout the country will all be taking part in a </a:t>
            </a:r>
          </a:p>
          <a:p>
            <a:pPr algn="just">
              <a:defRPr/>
            </a:pPr>
            <a:r>
              <a:rPr lang="en-GB" sz="2400" dirty="0">
                <a:solidFill>
                  <a:schemeClr val="bg2">
                    <a:lumMod val="10000"/>
                  </a:schemeClr>
                </a:solidFill>
                <a:latin typeface="BPreplay" panose="02000503000000020004" pitchFamily="50" charset="0"/>
              </a:rPr>
              <a:t>Phonics Screening Check during the same week in June (week beginning 9</a:t>
            </a:r>
            <a:r>
              <a:rPr lang="en-GB" sz="2400" baseline="30000" dirty="0">
                <a:solidFill>
                  <a:schemeClr val="bg2">
                    <a:lumMod val="10000"/>
                  </a:schemeClr>
                </a:solidFill>
                <a:latin typeface="BPreplay" panose="02000503000000020004" pitchFamily="50" charset="0"/>
              </a:rPr>
              <a:t>th</a:t>
            </a:r>
            <a:r>
              <a:rPr lang="en-GB" sz="2400" dirty="0">
                <a:solidFill>
                  <a:schemeClr val="bg2">
                    <a:lumMod val="10000"/>
                  </a:schemeClr>
                </a:solidFill>
                <a:latin typeface="BPreplay" panose="02000503000000020004" pitchFamily="50" charset="0"/>
              </a:rPr>
              <a:t> June 2025). </a:t>
            </a:r>
          </a:p>
          <a:p>
            <a:pPr algn="just">
              <a:defRPr/>
            </a:pPr>
            <a:r>
              <a:rPr lang="en-GB" sz="2400" dirty="0">
                <a:solidFill>
                  <a:schemeClr val="bg2">
                    <a:lumMod val="10000"/>
                  </a:schemeClr>
                </a:solidFill>
                <a:latin typeface="BPreplay" panose="02000503000000020004" pitchFamily="50" charset="0"/>
              </a:rPr>
              <a:t>Children in Year 2 will also take the check if they did not achieve the required result when in Year 1 or they have not taken the test before. </a:t>
            </a:r>
          </a:p>
          <a:p>
            <a:pPr algn="just">
              <a:defRPr/>
            </a:pPr>
            <a:endParaRPr lang="en-GB" sz="2400" dirty="0">
              <a:solidFill>
                <a:schemeClr val="bg2">
                  <a:lumMod val="10000"/>
                </a:schemeClr>
              </a:solidFill>
              <a:latin typeface="BPreplay" panose="02000503000000020004" pitchFamily="50" charset="0"/>
            </a:endParaRPr>
          </a:p>
          <a:p>
            <a:pPr algn="just">
              <a:defRPr/>
            </a:pPr>
            <a:r>
              <a:rPr lang="en-GB" sz="2400" dirty="0">
                <a:solidFill>
                  <a:schemeClr val="bg2">
                    <a:lumMod val="10000"/>
                  </a:schemeClr>
                </a:solidFill>
                <a:latin typeface="BPreplay" panose="02000503000000020004" pitchFamily="50" charset="0"/>
              </a:rPr>
              <a:t>Headteachers should decide whether it is appropriate for each of their pupils to take the Phonics Screening Check. The phonics screening check is designed to confirm whether individual children have learnt phonic decoding and blending skills to an appropriate standard.</a:t>
            </a:r>
          </a:p>
        </p:txBody>
      </p:sp>
      <p:sp>
        <p:nvSpPr>
          <p:cNvPr id="10" name="Oval 9">
            <a:hlinkClick r:id="" action="ppaction://hlinkshowjump?jump=nextslide"/>
          </p:cNvPr>
          <p:cNvSpPr/>
          <p:nvPr/>
        </p:nvSpPr>
        <p:spPr>
          <a:xfrm>
            <a:off x="9750425" y="5930900"/>
            <a:ext cx="755650" cy="757238"/>
          </a:xfrm>
          <a:prstGeom prst="ellipse">
            <a:avLst/>
          </a:prstGeom>
          <a:solidFill>
            <a:srgbClr val="C0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9750425" y="5065714"/>
            <a:ext cx="755650" cy="757237"/>
          </a:xfrm>
          <a:prstGeom prst="ellipse">
            <a:avLst/>
          </a:prstGeom>
          <a:solidFill>
            <a:schemeClr val="accent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sp>
        <p:nvSpPr>
          <p:cNvPr id="14" name="Rectangle 3"/>
          <p:cNvSpPr>
            <a:spLocks noChangeArrowheads="1"/>
          </p:cNvSpPr>
          <p:nvPr/>
        </p:nvSpPr>
        <p:spPr bwMode="auto">
          <a:xfrm>
            <a:off x="1931989" y="401639"/>
            <a:ext cx="8374856"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600" b="1" dirty="0">
                <a:solidFill>
                  <a:srgbClr val="C00000"/>
                </a:solidFill>
                <a:latin typeface="BPreplay" panose="02000503000000020004" pitchFamily="50" charset="0"/>
              </a:rPr>
              <a:t>What is the Phonics Screening Check?</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85925" y="5070474"/>
            <a:ext cx="1264711" cy="1720851"/>
          </a:xfrm>
          <a:prstGeom prst="rect">
            <a:avLst/>
          </a:prstGeom>
        </p:spPr>
      </p:pic>
      <p:sp>
        <p:nvSpPr>
          <p:cNvPr id="3" name="Rectangle 2">
            <a:extLst>
              <a:ext uri="{FF2B5EF4-FFF2-40B4-BE49-F238E27FC236}">
                <a16:creationId xmlns:a16="http://schemas.microsoft.com/office/drawing/2014/main" id="{E148E678-9A74-7319-49FC-D9353AF20001}"/>
              </a:ext>
            </a:extLst>
          </p:cNvPr>
          <p:cNvSpPr/>
          <p:nvPr/>
        </p:nvSpPr>
        <p:spPr>
          <a:xfrm>
            <a:off x="0" y="0"/>
            <a:ext cx="12192000" cy="6858000"/>
          </a:xfrm>
          <a:prstGeom prst="rect">
            <a:avLst/>
          </a:prstGeom>
          <a:no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91BDDB55-4FDE-609D-2309-ED73D9B0E0EC}"/>
              </a:ext>
            </a:extLst>
          </p:cNvPr>
          <p:cNvPicPr>
            <a:picLocks noChangeAspect="1"/>
          </p:cNvPicPr>
          <p:nvPr/>
        </p:nvPicPr>
        <p:blipFill>
          <a:blip r:embed="rId4"/>
          <a:stretch>
            <a:fillRect/>
          </a:stretch>
        </p:blipFill>
        <p:spPr>
          <a:xfrm>
            <a:off x="191313" y="5959476"/>
            <a:ext cx="644071" cy="757238"/>
          </a:xfrm>
          <a:prstGeom prst="rect">
            <a:avLst/>
          </a:prstGeom>
        </p:spPr>
      </p:pic>
    </p:spTree>
    <p:extLst>
      <p:ext uri="{BB962C8B-B14F-4D97-AF65-F5344CB8AC3E}">
        <p14:creationId xmlns:p14="http://schemas.microsoft.com/office/powerpoint/2010/main" val="38060078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182880" y="1177925"/>
            <a:ext cx="11826240"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sz="2400" dirty="0">
                <a:solidFill>
                  <a:schemeClr val="bg2">
                    <a:lumMod val="10000"/>
                  </a:schemeClr>
                </a:solidFill>
                <a:latin typeface="BPreplay" panose="02000503000000020004" pitchFamily="50" charset="0"/>
              </a:rPr>
              <a:t>The test contains 40 words. Each child will sit one-to-one and read each word aloud to a teacher. The test will take approximately 10 minutes per child, although all children are different and will complete the check at their own pace. The list of words the children read is a combination of 20 real words and 20 pseudo words (nonsense words).</a:t>
            </a:r>
          </a:p>
        </p:txBody>
      </p:sp>
      <p:sp>
        <p:nvSpPr>
          <p:cNvPr id="10" name="Oval 9">
            <a:hlinkClick r:id="" action="ppaction://hlinkshowjump?jump=nextslide"/>
          </p:cNvPr>
          <p:cNvSpPr/>
          <p:nvPr/>
        </p:nvSpPr>
        <p:spPr>
          <a:xfrm>
            <a:off x="9750425" y="5930900"/>
            <a:ext cx="755650" cy="757238"/>
          </a:xfrm>
          <a:prstGeom prst="ellipse">
            <a:avLst/>
          </a:prstGeom>
          <a:solidFill>
            <a:srgbClr val="C0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9750425" y="5065714"/>
            <a:ext cx="755650" cy="757237"/>
          </a:xfrm>
          <a:prstGeom prst="ellipse">
            <a:avLst/>
          </a:prstGeom>
          <a:solidFill>
            <a:schemeClr val="accent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sp>
        <p:nvSpPr>
          <p:cNvPr id="14" name="Rectangle 3"/>
          <p:cNvSpPr>
            <a:spLocks noChangeArrowheads="1"/>
          </p:cNvSpPr>
          <p:nvPr/>
        </p:nvSpPr>
        <p:spPr bwMode="auto">
          <a:xfrm>
            <a:off x="1931988" y="401639"/>
            <a:ext cx="6825202"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rgbClr val="C00000"/>
                </a:solidFill>
                <a:latin typeface="BPreplay" panose="02000503000000020004" pitchFamily="50" charset="0"/>
              </a:rPr>
              <a:t>What Happens During the Test?</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74112" y="5230229"/>
            <a:ext cx="2843776" cy="1457909"/>
          </a:xfrm>
          <a:prstGeom prst="rect">
            <a:avLst/>
          </a:prstGeom>
        </p:spPr>
      </p:pic>
      <p:sp>
        <p:nvSpPr>
          <p:cNvPr id="4" name="Rectangle 3">
            <a:extLst>
              <a:ext uri="{FF2B5EF4-FFF2-40B4-BE49-F238E27FC236}">
                <a16:creationId xmlns:a16="http://schemas.microsoft.com/office/drawing/2014/main" id="{9C8DD95D-0E89-F494-2565-753EB4265EE1}"/>
              </a:ext>
            </a:extLst>
          </p:cNvPr>
          <p:cNvSpPr/>
          <p:nvPr/>
        </p:nvSpPr>
        <p:spPr>
          <a:xfrm>
            <a:off x="0" y="0"/>
            <a:ext cx="12192000" cy="6858000"/>
          </a:xfrm>
          <a:prstGeom prst="rect">
            <a:avLst/>
          </a:prstGeom>
          <a:no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98F43254-B978-2D5F-0048-4B4818705F73}"/>
              </a:ext>
            </a:extLst>
          </p:cNvPr>
          <p:cNvPicPr>
            <a:picLocks noChangeAspect="1"/>
          </p:cNvPicPr>
          <p:nvPr/>
        </p:nvPicPr>
        <p:blipFill>
          <a:blip r:embed="rId4"/>
          <a:stretch>
            <a:fillRect/>
          </a:stretch>
        </p:blipFill>
        <p:spPr>
          <a:xfrm>
            <a:off x="191313" y="5959476"/>
            <a:ext cx="644071" cy="757238"/>
          </a:xfrm>
          <a:prstGeom prst="rect">
            <a:avLst/>
          </a:prstGeom>
        </p:spPr>
      </p:pic>
    </p:spTree>
    <p:extLst>
      <p:ext uri="{BB962C8B-B14F-4D97-AF65-F5344CB8AC3E}">
        <p14:creationId xmlns:p14="http://schemas.microsoft.com/office/powerpoint/2010/main" val="19776801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0" y="1177925"/>
            <a:ext cx="12029440"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sz="2400" dirty="0">
                <a:solidFill>
                  <a:schemeClr val="bg2">
                    <a:lumMod val="10000"/>
                  </a:schemeClr>
                </a:solidFill>
                <a:latin typeface="BPreplay" panose="02000503000000020004" pitchFamily="50" charset="0"/>
              </a:rPr>
              <a:t>The pseudo words will be shown to your child with a picture of an alien. This provides the children with a context for the pseudo word which is independent from any existing vocabulary they may have. Pseudo words are included because they will be new to all pupils; they do not favour children with a good vocabulary knowledge or visual memory of words. </a:t>
            </a:r>
          </a:p>
        </p:txBody>
      </p:sp>
      <p:sp>
        <p:nvSpPr>
          <p:cNvPr id="10" name="Oval 9">
            <a:hlinkClick r:id="" action="ppaction://hlinkshowjump?jump=nextslide"/>
          </p:cNvPr>
          <p:cNvSpPr/>
          <p:nvPr/>
        </p:nvSpPr>
        <p:spPr>
          <a:xfrm>
            <a:off x="9750425" y="5930900"/>
            <a:ext cx="755650" cy="757238"/>
          </a:xfrm>
          <a:prstGeom prst="ellipse">
            <a:avLst/>
          </a:prstGeom>
          <a:solidFill>
            <a:srgbClr val="C0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9750425" y="5065714"/>
            <a:ext cx="755650" cy="757237"/>
          </a:xfrm>
          <a:prstGeom prst="ellipse">
            <a:avLst/>
          </a:prstGeom>
          <a:solidFill>
            <a:schemeClr val="accent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sp>
        <p:nvSpPr>
          <p:cNvPr id="14" name="Rectangle 3"/>
          <p:cNvSpPr>
            <a:spLocks noChangeArrowheads="1"/>
          </p:cNvSpPr>
          <p:nvPr/>
        </p:nvSpPr>
        <p:spPr bwMode="auto">
          <a:xfrm>
            <a:off x="1931989" y="401639"/>
            <a:ext cx="7249485"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rgbClr val="C00000"/>
                </a:solidFill>
                <a:latin typeface="BPreplay" panose="02000503000000020004" pitchFamily="50" charset="0"/>
              </a:rPr>
              <a:t>Pseudo Words (Nonsense Words)</a:t>
            </a:r>
          </a:p>
        </p:txBody>
      </p:sp>
      <p:grpSp>
        <p:nvGrpSpPr>
          <p:cNvPr id="6" name="Group 5"/>
          <p:cNvGrpSpPr/>
          <p:nvPr/>
        </p:nvGrpSpPr>
        <p:grpSpPr>
          <a:xfrm>
            <a:off x="5266267" y="4682489"/>
            <a:ext cx="1496905" cy="1915161"/>
            <a:chOff x="1155157" y="3119967"/>
            <a:chExt cx="2201333" cy="2925233"/>
          </a:xfrm>
        </p:grpSpPr>
        <p:sp>
          <p:nvSpPr>
            <p:cNvPr id="5" name="Rounded Rectangle 4"/>
            <p:cNvSpPr/>
            <p:nvPr/>
          </p:nvSpPr>
          <p:spPr>
            <a:xfrm>
              <a:off x="1155157" y="3119967"/>
              <a:ext cx="2201333" cy="2925233"/>
            </a:xfrm>
            <a:prstGeom prst="roundRect">
              <a:avLst>
                <a:gd name="adj" fmla="val 5513"/>
              </a:avLst>
            </a:prstGeom>
            <a:solidFill>
              <a:schemeClr val="accent3"/>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1504" y="3484033"/>
              <a:ext cx="1448637" cy="2197100"/>
            </a:xfrm>
            <a:prstGeom prst="rect">
              <a:avLst/>
            </a:prstGeom>
          </p:spPr>
        </p:pic>
      </p:grpSp>
      <p:sp>
        <p:nvSpPr>
          <p:cNvPr id="4" name="Rectangle 3">
            <a:extLst>
              <a:ext uri="{FF2B5EF4-FFF2-40B4-BE49-F238E27FC236}">
                <a16:creationId xmlns:a16="http://schemas.microsoft.com/office/drawing/2014/main" id="{BBF00CCB-1456-76EF-44F9-9EEBEC0D6788}"/>
              </a:ext>
            </a:extLst>
          </p:cNvPr>
          <p:cNvSpPr/>
          <p:nvPr/>
        </p:nvSpPr>
        <p:spPr>
          <a:xfrm>
            <a:off x="0" y="0"/>
            <a:ext cx="12192000" cy="6858000"/>
          </a:xfrm>
          <a:prstGeom prst="rect">
            <a:avLst/>
          </a:prstGeom>
          <a:no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808613CB-B26B-3C40-5FF7-B4A072C7F795}"/>
              </a:ext>
            </a:extLst>
          </p:cNvPr>
          <p:cNvPicPr>
            <a:picLocks noChangeAspect="1"/>
          </p:cNvPicPr>
          <p:nvPr/>
        </p:nvPicPr>
        <p:blipFill>
          <a:blip r:embed="rId4"/>
          <a:stretch>
            <a:fillRect/>
          </a:stretch>
        </p:blipFill>
        <p:spPr>
          <a:xfrm>
            <a:off x="191313" y="5959476"/>
            <a:ext cx="644071" cy="757238"/>
          </a:xfrm>
          <a:prstGeom prst="rect">
            <a:avLst/>
          </a:prstGeom>
        </p:spPr>
      </p:pic>
    </p:spTree>
    <p:extLst>
      <p:ext uri="{BB962C8B-B14F-4D97-AF65-F5344CB8AC3E}">
        <p14:creationId xmlns:p14="http://schemas.microsoft.com/office/powerpoint/2010/main" val="30193270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
            <a:extLst>
              <a:ext uri="{FF2B5EF4-FFF2-40B4-BE49-F238E27FC236}">
                <a16:creationId xmlns:a16="http://schemas.microsoft.com/office/drawing/2014/main" id="{73A7261B-ABBE-3452-CBFF-0E814C80A03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a:extLst>
              <a:ext uri="{FF2B5EF4-FFF2-40B4-BE49-F238E27FC236}">
                <a16:creationId xmlns:a16="http://schemas.microsoft.com/office/drawing/2014/main" id="{65F37AE3-8E58-D3EE-A4A9-08387805A07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0" y="1177925"/>
            <a:ext cx="11938000"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sz="2400" dirty="0">
                <a:solidFill>
                  <a:schemeClr val="bg2">
                    <a:lumMod val="10000"/>
                  </a:schemeClr>
                </a:solidFill>
                <a:latin typeface="BPreplay" panose="02000503000000020004" pitchFamily="50" charset="0"/>
              </a:rPr>
              <a:t>By the end of the summer term all schools must report each child's results to their parents. They will also confirm if the child has met the standard threshold. Children who do not achieve the expected level will retake the test when they are in Year 2.</a:t>
            </a:r>
          </a:p>
        </p:txBody>
      </p:sp>
      <p:sp>
        <p:nvSpPr>
          <p:cNvPr id="10" name="Oval 9">
            <a:hlinkClick r:id="" action="ppaction://hlinkshowjump?jump=nextslide"/>
          </p:cNvPr>
          <p:cNvSpPr/>
          <p:nvPr/>
        </p:nvSpPr>
        <p:spPr>
          <a:xfrm>
            <a:off x="9750425" y="5930900"/>
            <a:ext cx="755650" cy="757238"/>
          </a:xfrm>
          <a:prstGeom prst="ellipse">
            <a:avLst/>
          </a:prstGeom>
          <a:solidFill>
            <a:srgbClr val="C0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9750425" y="5065714"/>
            <a:ext cx="755650" cy="757237"/>
          </a:xfrm>
          <a:prstGeom prst="ellipse">
            <a:avLst/>
          </a:prstGeom>
          <a:solidFill>
            <a:schemeClr val="accent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sp>
        <p:nvSpPr>
          <p:cNvPr id="14" name="Rectangle 3"/>
          <p:cNvSpPr>
            <a:spLocks noChangeArrowheads="1"/>
          </p:cNvSpPr>
          <p:nvPr/>
        </p:nvSpPr>
        <p:spPr bwMode="auto">
          <a:xfrm>
            <a:off x="1931988" y="401639"/>
            <a:ext cx="4728474"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rgbClr val="C00000"/>
                </a:solidFill>
                <a:latin typeface="BPreplay" panose="02000503000000020004" pitchFamily="50" charset="0"/>
              </a:rPr>
              <a:t>Reporting to Parents </a:t>
            </a:r>
          </a:p>
        </p:txBody>
      </p:sp>
      <p:grpSp>
        <p:nvGrpSpPr>
          <p:cNvPr id="6" name="Group 5"/>
          <p:cNvGrpSpPr/>
          <p:nvPr/>
        </p:nvGrpSpPr>
        <p:grpSpPr>
          <a:xfrm>
            <a:off x="3748825" y="3090333"/>
            <a:ext cx="4694350" cy="2950632"/>
            <a:chOff x="2165556" y="2861733"/>
            <a:chExt cx="5260097" cy="3306232"/>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7484" y="3840874"/>
              <a:ext cx="3075450" cy="2327091"/>
            </a:xfrm>
            <a:prstGeom prst="rect">
              <a:avLst/>
            </a:prstGeom>
          </p:spPr>
        </p:pic>
        <p:sp>
          <p:nvSpPr>
            <p:cNvPr id="5" name="Oval Callout 4"/>
            <p:cNvSpPr/>
            <p:nvPr/>
          </p:nvSpPr>
          <p:spPr>
            <a:xfrm>
              <a:off x="4258733" y="2861733"/>
              <a:ext cx="829734" cy="558800"/>
            </a:xfrm>
            <a:prstGeom prst="wedgeEllipseCallout">
              <a:avLst>
                <a:gd name="adj1" fmla="val 595"/>
                <a:gd name="adj2" fmla="val 89773"/>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Callout 12"/>
            <p:cNvSpPr/>
            <p:nvPr/>
          </p:nvSpPr>
          <p:spPr>
            <a:xfrm rot="19671663">
              <a:off x="2788520" y="3434703"/>
              <a:ext cx="829734" cy="558800"/>
            </a:xfrm>
            <a:prstGeom prst="wedgeEllipseCallout">
              <a:avLst>
                <a:gd name="adj1" fmla="val 26492"/>
                <a:gd name="adj2" fmla="val 11050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Callout 14"/>
            <p:cNvSpPr/>
            <p:nvPr/>
          </p:nvSpPr>
          <p:spPr>
            <a:xfrm rot="16975681">
              <a:off x="2030089" y="4656514"/>
              <a:ext cx="829734" cy="558800"/>
            </a:xfrm>
            <a:prstGeom prst="wedgeEllipseCallout">
              <a:avLst>
                <a:gd name="adj1" fmla="val -915"/>
                <a:gd name="adj2" fmla="val 14316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Callout 15"/>
            <p:cNvSpPr/>
            <p:nvPr/>
          </p:nvSpPr>
          <p:spPr>
            <a:xfrm rot="1928337" flipH="1">
              <a:off x="5977785" y="3275838"/>
              <a:ext cx="829734" cy="558800"/>
            </a:xfrm>
            <a:prstGeom prst="wedgeEllipseCallout">
              <a:avLst>
                <a:gd name="adj1" fmla="val 26492"/>
                <a:gd name="adj2" fmla="val 11050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Callout 16"/>
            <p:cNvSpPr/>
            <p:nvPr/>
          </p:nvSpPr>
          <p:spPr>
            <a:xfrm rot="4624319" flipH="1">
              <a:off x="6731386" y="4815301"/>
              <a:ext cx="829734" cy="558800"/>
            </a:xfrm>
            <a:prstGeom prst="wedgeEllipseCallout">
              <a:avLst>
                <a:gd name="adj1" fmla="val -915"/>
                <a:gd name="adj2" fmla="val 14316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 name="Rectangle 3">
            <a:extLst>
              <a:ext uri="{FF2B5EF4-FFF2-40B4-BE49-F238E27FC236}">
                <a16:creationId xmlns:a16="http://schemas.microsoft.com/office/drawing/2014/main" id="{E8E788B2-DE77-8B7C-6C7B-69C728CCFEDC}"/>
              </a:ext>
            </a:extLst>
          </p:cNvPr>
          <p:cNvSpPr/>
          <p:nvPr/>
        </p:nvSpPr>
        <p:spPr>
          <a:xfrm>
            <a:off x="0" y="0"/>
            <a:ext cx="12192000" cy="6858000"/>
          </a:xfrm>
          <a:prstGeom prst="rect">
            <a:avLst/>
          </a:prstGeom>
          <a:no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240C7A82-3DBD-4026-B4E4-CDDDFA7FA098}"/>
              </a:ext>
            </a:extLst>
          </p:cNvPr>
          <p:cNvPicPr>
            <a:picLocks noChangeAspect="1"/>
          </p:cNvPicPr>
          <p:nvPr/>
        </p:nvPicPr>
        <p:blipFill>
          <a:blip r:embed="rId4"/>
          <a:stretch>
            <a:fillRect/>
          </a:stretch>
        </p:blipFill>
        <p:spPr>
          <a:xfrm>
            <a:off x="191313" y="5959476"/>
            <a:ext cx="644071" cy="757238"/>
          </a:xfrm>
          <a:prstGeom prst="rect">
            <a:avLst/>
          </a:prstGeom>
        </p:spPr>
      </p:pic>
    </p:spTree>
    <p:extLst>
      <p:ext uri="{BB962C8B-B14F-4D97-AF65-F5344CB8AC3E}">
        <p14:creationId xmlns:p14="http://schemas.microsoft.com/office/powerpoint/2010/main" val="57361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213360" y="1177925"/>
            <a:ext cx="11663680"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sz="3200" dirty="0">
                <a:solidFill>
                  <a:schemeClr val="bg2">
                    <a:lumMod val="10000"/>
                  </a:schemeClr>
                </a:solidFill>
                <a:latin typeface="BPreplay" panose="02000503000000020004" pitchFamily="50" charset="0"/>
              </a:rPr>
              <a:t>Results from the check will be used by schools to analyse their own performance and for Ofsted to use in inspections.</a:t>
            </a:r>
          </a:p>
        </p:txBody>
      </p:sp>
      <p:sp>
        <p:nvSpPr>
          <p:cNvPr id="10" name="Oval 9">
            <a:hlinkClick r:id="" action="ppaction://hlinkshowjump?jump=nextslide"/>
          </p:cNvPr>
          <p:cNvSpPr/>
          <p:nvPr/>
        </p:nvSpPr>
        <p:spPr>
          <a:xfrm>
            <a:off x="9750425" y="5930900"/>
            <a:ext cx="755650" cy="757238"/>
          </a:xfrm>
          <a:prstGeom prst="ellipse">
            <a:avLst/>
          </a:prstGeom>
          <a:solidFill>
            <a:srgbClr val="C0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9750425" y="5065714"/>
            <a:ext cx="755650" cy="757237"/>
          </a:xfrm>
          <a:prstGeom prst="ellipse">
            <a:avLst/>
          </a:prstGeom>
          <a:solidFill>
            <a:schemeClr val="accent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sp>
        <p:nvSpPr>
          <p:cNvPr id="14" name="Rectangle 3"/>
          <p:cNvSpPr>
            <a:spLocks noChangeArrowheads="1"/>
          </p:cNvSpPr>
          <p:nvPr/>
        </p:nvSpPr>
        <p:spPr bwMode="auto">
          <a:xfrm>
            <a:off x="1931989" y="401639"/>
            <a:ext cx="6105389"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rgbClr val="C00000"/>
                </a:solidFill>
                <a:latin typeface="BPreplay" panose="02000503000000020004" pitchFamily="50" charset="0"/>
              </a:rPr>
              <a:t>How Are the Results Used?</a:t>
            </a:r>
          </a:p>
        </p:txBody>
      </p:sp>
      <p:pic>
        <p:nvPicPr>
          <p:cNvPr id="3" name="Picture 2"/>
          <p:cNvPicPr>
            <a:picLocks noChangeAspect="1"/>
          </p:cNvPicPr>
          <p:nvPr/>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5034086" y="2929468"/>
            <a:ext cx="2123828" cy="2667529"/>
          </a:xfrm>
          <a:prstGeom prst="rect">
            <a:avLst/>
          </a:prstGeom>
        </p:spPr>
      </p:pic>
      <p:sp>
        <p:nvSpPr>
          <p:cNvPr id="4" name="Rectangle 3">
            <a:extLst>
              <a:ext uri="{FF2B5EF4-FFF2-40B4-BE49-F238E27FC236}">
                <a16:creationId xmlns:a16="http://schemas.microsoft.com/office/drawing/2014/main" id="{14091331-6DB6-4E85-B3DC-04AA76BC91FE}"/>
              </a:ext>
            </a:extLst>
          </p:cNvPr>
          <p:cNvSpPr/>
          <p:nvPr/>
        </p:nvSpPr>
        <p:spPr>
          <a:xfrm>
            <a:off x="0" y="0"/>
            <a:ext cx="12192000" cy="6858000"/>
          </a:xfrm>
          <a:prstGeom prst="rect">
            <a:avLst/>
          </a:prstGeom>
          <a:no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D665BB6D-88FB-CE1B-AFBC-7411D2591559}"/>
              </a:ext>
            </a:extLst>
          </p:cNvPr>
          <p:cNvPicPr>
            <a:picLocks noChangeAspect="1"/>
          </p:cNvPicPr>
          <p:nvPr/>
        </p:nvPicPr>
        <p:blipFill>
          <a:blip r:embed="rId4"/>
          <a:stretch>
            <a:fillRect/>
          </a:stretch>
        </p:blipFill>
        <p:spPr>
          <a:xfrm>
            <a:off x="191313" y="5959476"/>
            <a:ext cx="644071" cy="757238"/>
          </a:xfrm>
          <a:prstGeom prst="rect">
            <a:avLst/>
          </a:prstGeom>
        </p:spPr>
      </p:pic>
    </p:spTree>
    <p:extLst>
      <p:ext uri="{BB962C8B-B14F-4D97-AF65-F5344CB8AC3E}">
        <p14:creationId xmlns:p14="http://schemas.microsoft.com/office/powerpoint/2010/main" val="39573179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886744" y="332007"/>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0" y="1177925"/>
            <a:ext cx="12049760"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576000" bIns="216000"/>
          <a:lstStyle/>
          <a:p>
            <a:pPr marL="285750" indent="-192088" algn="just">
              <a:buFont typeface="Arial" panose="020B0604020202020204" pitchFamily="34" charset="0"/>
              <a:buChar char="•"/>
              <a:defRPr/>
            </a:pPr>
            <a:r>
              <a:rPr lang="en-GB" sz="2000" dirty="0">
                <a:solidFill>
                  <a:schemeClr val="bg2">
                    <a:lumMod val="10000"/>
                  </a:schemeClr>
                </a:solidFill>
                <a:latin typeface="BPreplay" panose="02000503000000020004" pitchFamily="50" charset="0"/>
              </a:rPr>
              <a:t>Play lots of sound and listening games with your child.</a:t>
            </a:r>
          </a:p>
          <a:p>
            <a:pPr marL="285750" indent="-192088" algn="just">
              <a:buFont typeface="Arial" panose="020B0604020202020204" pitchFamily="34" charset="0"/>
              <a:buChar char="•"/>
              <a:defRPr/>
            </a:pPr>
            <a:endParaRPr lang="en-GB" sz="2000"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sz="2000" dirty="0">
                <a:solidFill>
                  <a:schemeClr val="bg2">
                    <a:lumMod val="10000"/>
                  </a:schemeClr>
                </a:solidFill>
                <a:latin typeface="BPreplay" panose="02000503000000020004" pitchFamily="50" charset="0"/>
              </a:rPr>
              <a:t>Read as much as possible to and with your child.</a:t>
            </a:r>
          </a:p>
          <a:p>
            <a:pPr marL="285750" indent="-192088" algn="just">
              <a:buFont typeface="Arial" panose="020B0604020202020204" pitchFamily="34" charset="0"/>
              <a:buChar char="•"/>
              <a:defRPr/>
            </a:pPr>
            <a:endParaRPr lang="en-GB" sz="2000"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sz="2000" dirty="0">
                <a:solidFill>
                  <a:schemeClr val="bg2">
                    <a:lumMod val="10000"/>
                  </a:schemeClr>
                </a:solidFill>
                <a:latin typeface="BPreplay" panose="02000503000000020004" pitchFamily="50" charset="0"/>
              </a:rPr>
              <a:t>Encourage and praise their efforts when reading. </a:t>
            </a:r>
          </a:p>
          <a:p>
            <a:pPr marL="285750" indent="-192088" algn="just">
              <a:buFont typeface="Arial" panose="020B0604020202020204" pitchFamily="34" charset="0"/>
              <a:buChar char="•"/>
              <a:defRPr/>
            </a:pPr>
            <a:endParaRPr lang="en-GB" sz="2000"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sz="2000" dirty="0">
                <a:solidFill>
                  <a:schemeClr val="bg2">
                    <a:lumMod val="10000"/>
                  </a:schemeClr>
                </a:solidFill>
                <a:latin typeface="BPreplay" panose="02000503000000020004" pitchFamily="50" charset="0"/>
              </a:rPr>
              <a:t>If your child is struggling to decode a word, help them by encouraging them to say each sound in the word from left to right.</a:t>
            </a:r>
          </a:p>
          <a:p>
            <a:pPr marL="285750" indent="-192088" algn="just">
              <a:buFont typeface="Arial" panose="020B0604020202020204" pitchFamily="34" charset="0"/>
              <a:buChar char="•"/>
              <a:defRPr/>
            </a:pPr>
            <a:endParaRPr lang="en-GB" sz="2000"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sz="2000" dirty="0">
                <a:solidFill>
                  <a:schemeClr val="bg2">
                    <a:lumMod val="10000"/>
                  </a:schemeClr>
                </a:solidFill>
                <a:latin typeface="BPreplay" panose="02000503000000020004" pitchFamily="50" charset="0"/>
              </a:rPr>
              <a:t>Blend the sounds by pointing to each one, e.g. /c/ in cat, /p/ in pat, /ng/ in sing, /ee/ in been. Next move your finger under the whole word as you say it.</a:t>
            </a:r>
          </a:p>
          <a:p>
            <a:pPr marL="285750" indent="-192088" algn="just">
              <a:buFont typeface="Arial" panose="020B0604020202020204" pitchFamily="34" charset="0"/>
              <a:buChar char="•"/>
              <a:defRPr/>
            </a:pPr>
            <a:endParaRPr lang="en-GB" sz="2000"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sz="2000" dirty="0">
                <a:solidFill>
                  <a:schemeClr val="bg2">
                    <a:lumMod val="10000"/>
                  </a:schemeClr>
                </a:solidFill>
                <a:latin typeface="BPreplay" panose="02000503000000020004" pitchFamily="50" charset="0"/>
              </a:rPr>
              <a:t>Discuss the meaning of words if your child does not know what they have read.</a:t>
            </a:r>
          </a:p>
        </p:txBody>
      </p:sp>
      <p:sp>
        <p:nvSpPr>
          <p:cNvPr id="10" name="Oval 9">
            <a:hlinkClick r:id="" action="ppaction://hlinkshowjump?jump=nextslide"/>
          </p:cNvPr>
          <p:cNvSpPr/>
          <p:nvPr/>
        </p:nvSpPr>
        <p:spPr>
          <a:xfrm>
            <a:off x="11294110" y="5925344"/>
            <a:ext cx="755650" cy="757238"/>
          </a:xfrm>
          <a:prstGeom prst="ellipse">
            <a:avLst/>
          </a:prstGeom>
          <a:solidFill>
            <a:srgbClr val="C0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11294110" y="5045394"/>
            <a:ext cx="755650" cy="757237"/>
          </a:xfrm>
          <a:prstGeom prst="ellipse">
            <a:avLst/>
          </a:prstGeom>
          <a:solidFill>
            <a:schemeClr val="accent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sp>
        <p:nvSpPr>
          <p:cNvPr id="14" name="Rectangle 3"/>
          <p:cNvSpPr>
            <a:spLocks noChangeArrowheads="1"/>
          </p:cNvSpPr>
          <p:nvPr/>
        </p:nvSpPr>
        <p:spPr bwMode="auto">
          <a:xfrm>
            <a:off x="1931989" y="401639"/>
            <a:ext cx="7659917"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rgbClr val="C00000"/>
                </a:solidFill>
                <a:latin typeface="BPreplay" panose="02000503000000020004" pitchFamily="50" charset="0"/>
              </a:rPr>
              <a:t>How Can I Help My Child at Home?</a:t>
            </a:r>
          </a:p>
        </p:txBody>
      </p:sp>
      <p:sp>
        <p:nvSpPr>
          <p:cNvPr id="3" name="Rectangle 2">
            <a:extLst>
              <a:ext uri="{FF2B5EF4-FFF2-40B4-BE49-F238E27FC236}">
                <a16:creationId xmlns:a16="http://schemas.microsoft.com/office/drawing/2014/main" id="{8F48979A-8729-ABE4-9888-06855D11A844}"/>
              </a:ext>
            </a:extLst>
          </p:cNvPr>
          <p:cNvSpPr/>
          <p:nvPr/>
        </p:nvSpPr>
        <p:spPr>
          <a:xfrm>
            <a:off x="0" y="0"/>
            <a:ext cx="12192000" cy="6858000"/>
          </a:xfrm>
          <a:prstGeom prst="rect">
            <a:avLst/>
          </a:prstGeom>
          <a:no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A7525DA3-28AE-C7CA-5B01-0A9DCD4ED01E}"/>
              </a:ext>
            </a:extLst>
          </p:cNvPr>
          <p:cNvPicPr>
            <a:picLocks noChangeAspect="1"/>
          </p:cNvPicPr>
          <p:nvPr/>
        </p:nvPicPr>
        <p:blipFill>
          <a:blip r:embed="rId3"/>
          <a:stretch>
            <a:fillRect/>
          </a:stretch>
        </p:blipFill>
        <p:spPr>
          <a:xfrm>
            <a:off x="191313" y="5959476"/>
            <a:ext cx="644071" cy="757238"/>
          </a:xfrm>
          <a:prstGeom prst="rect">
            <a:avLst/>
          </a:prstGeom>
        </p:spPr>
      </p:pic>
    </p:spTree>
    <p:extLst>
      <p:ext uri="{BB962C8B-B14F-4D97-AF65-F5344CB8AC3E}">
        <p14:creationId xmlns:p14="http://schemas.microsoft.com/office/powerpoint/2010/main" val="33624106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5C1672A-6041-8CA9-ED26-82629F02D929}"/>
              </a:ext>
            </a:extLst>
          </p:cNvPr>
          <p:cNvSpPr>
            <a:spLocks noGrp="1"/>
          </p:cNvSpPr>
          <p:nvPr>
            <p:ph idx="1"/>
          </p:nvPr>
        </p:nvSpPr>
        <p:spPr>
          <a:xfrm>
            <a:off x="838200" y="723990"/>
            <a:ext cx="10515600" cy="4351338"/>
          </a:xfrm>
        </p:spPr>
        <p:txBody>
          <a:bodyPr>
            <a:normAutofit fontScale="62500" lnSpcReduction="20000"/>
          </a:bodyPr>
          <a:lstStyle/>
          <a:p>
            <a:pPr marL="0" indent="0" algn="ctr">
              <a:buNone/>
            </a:pPr>
            <a:r>
              <a:rPr lang="en-GB" sz="5100" b="1" dirty="0">
                <a:solidFill>
                  <a:srgbClr val="C00000"/>
                </a:solidFill>
                <a:latin typeface="BPreplay" panose="02000503000000020004" charset="0"/>
              </a:rPr>
              <a:t>Preparing for the Phonics Screening Check</a:t>
            </a:r>
          </a:p>
          <a:p>
            <a:endParaRPr lang="en-GB" dirty="0"/>
          </a:p>
          <a:p>
            <a:endParaRPr lang="en-GB" dirty="0"/>
          </a:p>
          <a:p>
            <a:r>
              <a:rPr lang="en-GB" dirty="0">
                <a:latin typeface="BPreplay" panose="02000503000000020004" charset="0"/>
              </a:rPr>
              <a:t>May half term – phonics activities will be sent home. </a:t>
            </a:r>
          </a:p>
          <a:p>
            <a:endParaRPr lang="en-GB" dirty="0">
              <a:latin typeface="BPreplay" panose="02000503000000020004" charset="0"/>
            </a:endParaRPr>
          </a:p>
          <a:p>
            <a:r>
              <a:rPr lang="en-GB" dirty="0">
                <a:latin typeface="BPreplay" panose="02000503000000020004" charset="0"/>
              </a:rPr>
              <a:t>Useful websites </a:t>
            </a:r>
          </a:p>
          <a:p>
            <a:r>
              <a:rPr lang="en-GB" dirty="0" err="1">
                <a:hlinkClick r:id="rId2"/>
              </a:rPr>
              <a:t>PhonicsPlay</a:t>
            </a:r>
            <a:endParaRPr lang="en-GB" dirty="0"/>
          </a:p>
          <a:p>
            <a:r>
              <a:rPr lang="en-GB" dirty="0" err="1">
                <a:hlinkClick r:id="rId3"/>
              </a:rPr>
              <a:t>ictgames</a:t>
            </a:r>
            <a:r>
              <a:rPr lang="en-GB" dirty="0">
                <a:hlinkClick r:id="rId3"/>
              </a:rPr>
              <a:t> - English: 4-5 year olds</a:t>
            </a:r>
            <a:endParaRPr lang="en-GB" dirty="0"/>
          </a:p>
          <a:p>
            <a:r>
              <a:rPr lang="en-GB" dirty="0">
                <a:hlinkClick r:id="rId4"/>
              </a:rPr>
              <a:t>Letters and Sounds, English Games for 5-7 Years – </a:t>
            </a:r>
            <a:r>
              <a:rPr lang="en-GB" dirty="0" err="1">
                <a:hlinkClick r:id="rId4"/>
              </a:rPr>
              <a:t>Topmarks</a:t>
            </a:r>
            <a:endParaRPr lang="en-GB" dirty="0"/>
          </a:p>
          <a:p>
            <a:r>
              <a:rPr lang="en-GB" dirty="0">
                <a:hlinkClick r:id="rId5"/>
              </a:rPr>
              <a:t>Phonics Games for the Classroom and Home - Phonics Bloom</a:t>
            </a:r>
            <a:endParaRPr lang="en-GB" dirty="0"/>
          </a:p>
          <a:p>
            <a:r>
              <a:rPr lang="en-GB" dirty="0">
                <a:hlinkClick r:id="rId6"/>
              </a:rPr>
              <a:t>Phonics screening check: 2023 materials - GOV.UK</a:t>
            </a:r>
            <a:endParaRPr lang="en-GB" dirty="0"/>
          </a:p>
          <a:p>
            <a:endParaRPr lang="en-GB" dirty="0"/>
          </a:p>
          <a:p>
            <a:r>
              <a:rPr lang="en-GB" sz="3400" dirty="0">
                <a:latin typeface="BPreplay" panose="02000503000000020004" charset="0"/>
              </a:rPr>
              <a:t>PLEASE USE THE FREE RESOURCES – NO SUBSCRIPTIONS NEEDED </a:t>
            </a:r>
          </a:p>
        </p:txBody>
      </p:sp>
    </p:spTree>
    <p:extLst>
      <p:ext uri="{BB962C8B-B14F-4D97-AF65-F5344CB8AC3E}">
        <p14:creationId xmlns:p14="http://schemas.microsoft.com/office/powerpoint/2010/main" val="1743767633"/>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1426</TotalTime>
  <Words>922</Words>
  <Application>Microsoft Office PowerPoint</Application>
  <PresentationFormat>Widescreen</PresentationFormat>
  <Paragraphs>111</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Sassoon Infant Rg</vt:lpstr>
      <vt:lpstr>Calibri</vt:lpstr>
      <vt:lpstr>BPreplay</vt:lpstr>
      <vt:lpstr>Arial</vt:lpstr>
      <vt:lpstr>Calibri Light</vt:lpstr>
      <vt:lpstr>Office 2013 - 2022 Theme</vt:lpstr>
      <vt:lpstr>PowerPoint Presentation</vt:lpstr>
      <vt:lpstr>PowerPoint Presentation</vt:lpstr>
      <vt:lpstr>PowerPoint Presentation</vt:lpstr>
      <vt:lpstr>PowerPoint Presentation</vt:lpstr>
      <vt:lpstr>PowerPoint Presentation</vt:lpstr>
      <vt:lpstr>What are  Tricky Words?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Jennifer Winter</cp:lastModifiedBy>
  <cp:revision>126</cp:revision>
  <dcterms:created xsi:type="dcterms:W3CDTF">2014-10-01T16:09:27Z</dcterms:created>
  <dcterms:modified xsi:type="dcterms:W3CDTF">2026-05-22T09:58:13Z</dcterms:modified>
</cp:coreProperties>
</file>